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19"/>
  </p:notesMasterIdLst>
  <p:handoutMasterIdLst>
    <p:handoutMasterId r:id="rId20"/>
  </p:handoutMasterIdLst>
  <p:sldIdLst>
    <p:sldId id="256" r:id="rId2"/>
    <p:sldId id="275"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03" autoAdjust="0"/>
    <p:restoredTop sz="94648"/>
  </p:normalViewPr>
  <p:slideViewPr>
    <p:cSldViewPr>
      <p:cViewPr varScale="1">
        <p:scale>
          <a:sx n="102" d="100"/>
          <a:sy n="102" d="100"/>
        </p:scale>
        <p:origin x="20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400DCCEC-1223-A541-8BAA-52AAA65A2067}" type="datetimeFigureOut">
              <a:rPr lang="en-US"/>
              <a:pPr>
                <a:defRPr/>
              </a:pPr>
              <a:t>9/1/18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7A0C33DF-A9EE-754B-A3AC-158A04B3C89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eaLnBrk="1" fontAlgn="auto" hangingPunct="1">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CC6FB4E9-3F28-464A-8AF6-3D7C692D0122}" type="datetimeFigureOut">
              <a:rPr lang="en-US"/>
              <a:pPr>
                <a:defRPr/>
              </a:pPr>
              <a:t>9/1/18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5D6C706E-A2A7-814F-8199-DE1FBB2D3CB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x-none" altLang="x-none"/>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fontAlgn="base">
              <a:spcBef>
                <a:spcPct val="0"/>
              </a:spcBef>
              <a:spcAft>
                <a:spcPct val="0"/>
              </a:spcAft>
            </a:pPr>
            <a:fld id="{CE360F00-FB58-D744-8414-07B3745B527C}" type="slidenum">
              <a:rPr lang="en-US" altLang="x-none"/>
              <a:pPr fontAlgn="base">
                <a:spcBef>
                  <a:spcPct val="0"/>
                </a:spcBef>
                <a:spcAft>
                  <a:spcPct val="0"/>
                </a:spcAft>
              </a:pPr>
              <a:t>1</a:t>
            </a:fld>
            <a:endParaRPr lang="en-US" altLang="x-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x-none" altLang="x-none"/>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fontAlgn="base">
              <a:spcBef>
                <a:spcPct val="0"/>
              </a:spcBef>
              <a:spcAft>
                <a:spcPct val="0"/>
              </a:spcAft>
            </a:pPr>
            <a:fld id="{D4F776ED-90A6-604F-80D9-1B4C5BC8045C}" type="slidenum">
              <a:rPr lang="en-US" altLang="x-none"/>
              <a:pPr fontAlgn="base">
                <a:spcBef>
                  <a:spcPct val="0"/>
                </a:spcBef>
                <a:spcAft>
                  <a:spcPct val="0"/>
                </a:spcAft>
              </a:pPr>
              <a:t>10</a:t>
            </a:fld>
            <a:endParaRPr lang="en-US" altLang="x-none"/>
          </a:p>
        </p:txBody>
      </p:sp>
    </p:spTree>
    <p:extLst>
      <p:ext uri="{BB962C8B-B14F-4D97-AF65-F5344CB8AC3E}">
        <p14:creationId xmlns:p14="http://schemas.microsoft.com/office/powerpoint/2010/main" val="842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x-none" altLang="x-none"/>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fontAlgn="base">
              <a:spcBef>
                <a:spcPct val="0"/>
              </a:spcBef>
              <a:spcAft>
                <a:spcPct val="0"/>
              </a:spcAft>
            </a:pPr>
            <a:fld id="{D4F776ED-90A6-604F-80D9-1B4C5BC8045C}" type="slidenum">
              <a:rPr lang="en-US" altLang="x-none"/>
              <a:pPr fontAlgn="base">
                <a:spcBef>
                  <a:spcPct val="0"/>
                </a:spcBef>
                <a:spcAft>
                  <a:spcPct val="0"/>
                </a:spcAft>
              </a:pPr>
              <a:t>11</a:t>
            </a:fld>
            <a:endParaRPr lang="en-US" altLang="x-none"/>
          </a:p>
        </p:txBody>
      </p:sp>
    </p:spTree>
    <p:extLst>
      <p:ext uri="{BB962C8B-B14F-4D97-AF65-F5344CB8AC3E}">
        <p14:creationId xmlns:p14="http://schemas.microsoft.com/office/powerpoint/2010/main" val="3598944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x-none" altLang="x-none"/>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fontAlgn="base">
              <a:spcBef>
                <a:spcPct val="0"/>
              </a:spcBef>
              <a:spcAft>
                <a:spcPct val="0"/>
              </a:spcAft>
            </a:pPr>
            <a:fld id="{D4F776ED-90A6-604F-80D9-1B4C5BC8045C}" type="slidenum">
              <a:rPr lang="en-US" altLang="x-none"/>
              <a:pPr fontAlgn="base">
                <a:spcBef>
                  <a:spcPct val="0"/>
                </a:spcBef>
                <a:spcAft>
                  <a:spcPct val="0"/>
                </a:spcAft>
              </a:pPr>
              <a:t>12</a:t>
            </a:fld>
            <a:endParaRPr lang="en-US" altLang="x-none"/>
          </a:p>
        </p:txBody>
      </p:sp>
    </p:spTree>
    <p:extLst>
      <p:ext uri="{BB962C8B-B14F-4D97-AF65-F5344CB8AC3E}">
        <p14:creationId xmlns:p14="http://schemas.microsoft.com/office/powerpoint/2010/main" val="433947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x-none" altLang="x-none"/>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fontAlgn="base">
              <a:spcBef>
                <a:spcPct val="0"/>
              </a:spcBef>
              <a:spcAft>
                <a:spcPct val="0"/>
              </a:spcAft>
            </a:pPr>
            <a:fld id="{D4F776ED-90A6-604F-80D9-1B4C5BC8045C}" type="slidenum">
              <a:rPr lang="en-US" altLang="x-none"/>
              <a:pPr fontAlgn="base">
                <a:spcBef>
                  <a:spcPct val="0"/>
                </a:spcBef>
                <a:spcAft>
                  <a:spcPct val="0"/>
                </a:spcAft>
              </a:pPr>
              <a:t>13</a:t>
            </a:fld>
            <a:endParaRPr lang="en-US" altLang="x-none"/>
          </a:p>
        </p:txBody>
      </p:sp>
    </p:spTree>
    <p:extLst>
      <p:ext uri="{BB962C8B-B14F-4D97-AF65-F5344CB8AC3E}">
        <p14:creationId xmlns:p14="http://schemas.microsoft.com/office/powerpoint/2010/main" val="2723673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x-none" altLang="x-none"/>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fontAlgn="base">
              <a:spcBef>
                <a:spcPct val="0"/>
              </a:spcBef>
              <a:spcAft>
                <a:spcPct val="0"/>
              </a:spcAft>
            </a:pPr>
            <a:fld id="{D4F776ED-90A6-604F-80D9-1B4C5BC8045C}" type="slidenum">
              <a:rPr lang="en-US" altLang="x-none"/>
              <a:pPr fontAlgn="base">
                <a:spcBef>
                  <a:spcPct val="0"/>
                </a:spcBef>
                <a:spcAft>
                  <a:spcPct val="0"/>
                </a:spcAft>
              </a:pPr>
              <a:t>14</a:t>
            </a:fld>
            <a:endParaRPr lang="en-US" altLang="x-none"/>
          </a:p>
        </p:txBody>
      </p:sp>
    </p:spTree>
    <p:extLst>
      <p:ext uri="{BB962C8B-B14F-4D97-AF65-F5344CB8AC3E}">
        <p14:creationId xmlns:p14="http://schemas.microsoft.com/office/powerpoint/2010/main" val="1761280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x-none" altLang="x-none"/>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fontAlgn="base">
              <a:spcBef>
                <a:spcPct val="0"/>
              </a:spcBef>
              <a:spcAft>
                <a:spcPct val="0"/>
              </a:spcAft>
            </a:pPr>
            <a:fld id="{D4F776ED-90A6-604F-80D9-1B4C5BC8045C}" type="slidenum">
              <a:rPr lang="en-US" altLang="x-none"/>
              <a:pPr fontAlgn="base">
                <a:spcBef>
                  <a:spcPct val="0"/>
                </a:spcBef>
                <a:spcAft>
                  <a:spcPct val="0"/>
                </a:spcAft>
              </a:pPr>
              <a:t>15</a:t>
            </a:fld>
            <a:endParaRPr lang="en-US" altLang="x-none"/>
          </a:p>
        </p:txBody>
      </p:sp>
    </p:spTree>
    <p:extLst>
      <p:ext uri="{BB962C8B-B14F-4D97-AF65-F5344CB8AC3E}">
        <p14:creationId xmlns:p14="http://schemas.microsoft.com/office/powerpoint/2010/main" val="3860352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x-none" altLang="x-none"/>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fontAlgn="base">
              <a:spcBef>
                <a:spcPct val="0"/>
              </a:spcBef>
              <a:spcAft>
                <a:spcPct val="0"/>
              </a:spcAft>
            </a:pPr>
            <a:fld id="{D4F776ED-90A6-604F-80D9-1B4C5BC8045C}" type="slidenum">
              <a:rPr lang="en-US" altLang="x-none"/>
              <a:pPr fontAlgn="base">
                <a:spcBef>
                  <a:spcPct val="0"/>
                </a:spcBef>
                <a:spcAft>
                  <a:spcPct val="0"/>
                </a:spcAft>
              </a:pPr>
              <a:t>16</a:t>
            </a:fld>
            <a:endParaRPr lang="en-US" altLang="x-none"/>
          </a:p>
        </p:txBody>
      </p:sp>
    </p:spTree>
    <p:extLst>
      <p:ext uri="{BB962C8B-B14F-4D97-AF65-F5344CB8AC3E}">
        <p14:creationId xmlns:p14="http://schemas.microsoft.com/office/powerpoint/2010/main" val="3177376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x-none" altLang="x-none"/>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fontAlgn="base">
              <a:spcBef>
                <a:spcPct val="0"/>
              </a:spcBef>
              <a:spcAft>
                <a:spcPct val="0"/>
              </a:spcAft>
            </a:pPr>
            <a:fld id="{D4F776ED-90A6-604F-80D9-1B4C5BC8045C}" type="slidenum">
              <a:rPr lang="en-US" altLang="x-none"/>
              <a:pPr fontAlgn="base">
                <a:spcBef>
                  <a:spcPct val="0"/>
                </a:spcBef>
                <a:spcAft>
                  <a:spcPct val="0"/>
                </a:spcAft>
              </a:pPr>
              <a:t>17</a:t>
            </a:fld>
            <a:endParaRPr lang="en-US" altLang="x-none"/>
          </a:p>
        </p:txBody>
      </p:sp>
    </p:spTree>
    <p:extLst>
      <p:ext uri="{BB962C8B-B14F-4D97-AF65-F5344CB8AC3E}">
        <p14:creationId xmlns:p14="http://schemas.microsoft.com/office/powerpoint/2010/main" val="1595523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x-none" altLang="x-none"/>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fontAlgn="base">
              <a:spcBef>
                <a:spcPct val="0"/>
              </a:spcBef>
              <a:spcAft>
                <a:spcPct val="0"/>
              </a:spcAft>
            </a:pPr>
            <a:fld id="{D4F776ED-90A6-604F-80D9-1B4C5BC8045C}" type="slidenum">
              <a:rPr lang="en-US" altLang="x-none"/>
              <a:pPr fontAlgn="base">
                <a:spcBef>
                  <a:spcPct val="0"/>
                </a:spcBef>
                <a:spcAft>
                  <a:spcPct val="0"/>
                </a:spcAft>
              </a:pPr>
              <a:t>2</a:t>
            </a:fld>
            <a:endParaRPr lang="en-US" altLang="x-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x-none" altLang="x-none"/>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fontAlgn="base">
              <a:spcBef>
                <a:spcPct val="0"/>
              </a:spcBef>
              <a:spcAft>
                <a:spcPct val="0"/>
              </a:spcAft>
            </a:pPr>
            <a:fld id="{D4F776ED-90A6-604F-80D9-1B4C5BC8045C}" type="slidenum">
              <a:rPr lang="en-US" altLang="x-none"/>
              <a:pPr fontAlgn="base">
                <a:spcBef>
                  <a:spcPct val="0"/>
                </a:spcBef>
                <a:spcAft>
                  <a:spcPct val="0"/>
                </a:spcAft>
              </a:pPr>
              <a:t>3</a:t>
            </a:fld>
            <a:endParaRPr lang="en-US" altLang="x-none"/>
          </a:p>
        </p:txBody>
      </p:sp>
    </p:spTree>
    <p:extLst>
      <p:ext uri="{BB962C8B-B14F-4D97-AF65-F5344CB8AC3E}">
        <p14:creationId xmlns:p14="http://schemas.microsoft.com/office/powerpoint/2010/main" val="151252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x-none" altLang="x-none"/>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fontAlgn="base">
              <a:spcBef>
                <a:spcPct val="0"/>
              </a:spcBef>
              <a:spcAft>
                <a:spcPct val="0"/>
              </a:spcAft>
            </a:pPr>
            <a:fld id="{D4F776ED-90A6-604F-80D9-1B4C5BC8045C}" type="slidenum">
              <a:rPr lang="en-US" altLang="x-none"/>
              <a:pPr fontAlgn="base">
                <a:spcBef>
                  <a:spcPct val="0"/>
                </a:spcBef>
                <a:spcAft>
                  <a:spcPct val="0"/>
                </a:spcAft>
              </a:pPr>
              <a:t>4</a:t>
            </a:fld>
            <a:endParaRPr lang="en-US" altLang="x-none"/>
          </a:p>
        </p:txBody>
      </p:sp>
    </p:spTree>
    <p:extLst>
      <p:ext uri="{BB962C8B-B14F-4D97-AF65-F5344CB8AC3E}">
        <p14:creationId xmlns:p14="http://schemas.microsoft.com/office/powerpoint/2010/main" val="1890787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x-none" altLang="x-none"/>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fontAlgn="base">
              <a:spcBef>
                <a:spcPct val="0"/>
              </a:spcBef>
              <a:spcAft>
                <a:spcPct val="0"/>
              </a:spcAft>
            </a:pPr>
            <a:fld id="{D4F776ED-90A6-604F-80D9-1B4C5BC8045C}" type="slidenum">
              <a:rPr lang="en-US" altLang="x-none"/>
              <a:pPr fontAlgn="base">
                <a:spcBef>
                  <a:spcPct val="0"/>
                </a:spcBef>
                <a:spcAft>
                  <a:spcPct val="0"/>
                </a:spcAft>
              </a:pPr>
              <a:t>5</a:t>
            </a:fld>
            <a:endParaRPr lang="en-US" altLang="x-none"/>
          </a:p>
        </p:txBody>
      </p:sp>
    </p:spTree>
    <p:extLst>
      <p:ext uri="{BB962C8B-B14F-4D97-AF65-F5344CB8AC3E}">
        <p14:creationId xmlns:p14="http://schemas.microsoft.com/office/powerpoint/2010/main" val="3551437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x-none" altLang="x-none"/>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fontAlgn="base">
              <a:spcBef>
                <a:spcPct val="0"/>
              </a:spcBef>
              <a:spcAft>
                <a:spcPct val="0"/>
              </a:spcAft>
            </a:pPr>
            <a:fld id="{D4F776ED-90A6-604F-80D9-1B4C5BC8045C}" type="slidenum">
              <a:rPr lang="en-US" altLang="x-none"/>
              <a:pPr fontAlgn="base">
                <a:spcBef>
                  <a:spcPct val="0"/>
                </a:spcBef>
                <a:spcAft>
                  <a:spcPct val="0"/>
                </a:spcAft>
              </a:pPr>
              <a:t>6</a:t>
            </a:fld>
            <a:endParaRPr lang="en-US" altLang="x-none"/>
          </a:p>
        </p:txBody>
      </p:sp>
    </p:spTree>
    <p:extLst>
      <p:ext uri="{BB962C8B-B14F-4D97-AF65-F5344CB8AC3E}">
        <p14:creationId xmlns:p14="http://schemas.microsoft.com/office/powerpoint/2010/main" val="1754294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x-none" altLang="x-none"/>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fontAlgn="base">
              <a:spcBef>
                <a:spcPct val="0"/>
              </a:spcBef>
              <a:spcAft>
                <a:spcPct val="0"/>
              </a:spcAft>
            </a:pPr>
            <a:fld id="{D4F776ED-90A6-604F-80D9-1B4C5BC8045C}" type="slidenum">
              <a:rPr lang="en-US" altLang="x-none"/>
              <a:pPr fontAlgn="base">
                <a:spcBef>
                  <a:spcPct val="0"/>
                </a:spcBef>
                <a:spcAft>
                  <a:spcPct val="0"/>
                </a:spcAft>
              </a:pPr>
              <a:t>7</a:t>
            </a:fld>
            <a:endParaRPr lang="en-US" altLang="x-none"/>
          </a:p>
        </p:txBody>
      </p:sp>
    </p:spTree>
    <p:extLst>
      <p:ext uri="{BB962C8B-B14F-4D97-AF65-F5344CB8AC3E}">
        <p14:creationId xmlns:p14="http://schemas.microsoft.com/office/powerpoint/2010/main" val="4251298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x-none" altLang="x-none"/>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fontAlgn="base">
              <a:spcBef>
                <a:spcPct val="0"/>
              </a:spcBef>
              <a:spcAft>
                <a:spcPct val="0"/>
              </a:spcAft>
            </a:pPr>
            <a:fld id="{D4F776ED-90A6-604F-80D9-1B4C5BC8045C}" type="slidenum">
              <a:rPr lang="en-US" altLang="x-none"/>
              <a:pPr fontAlgn="base">
                <a:spcBef>
                  <a:spcPct val="0"/>
                </a:spcBef>
                <a:spcAft>
                  <a:spcPct val="0"/>
                </a:spcAft>
              </a:pPr>
              <a:t>8</a:t>
            </a:fld>
            <a:endParaRPr lang="en-US" altLang="x-none"/>
          </a:p>
        </p:txBody>
      </p:sp>
    </p:spTree>
    <p:extLst>
      <p:ext uri="{BB962C8B-B14F-4D97-AF65-F5344CB8AC3E}">
        <p14:creationId xmlns:p14="http://schemas.microsoft.com/office/powerpoint/2010/main" val="691135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x-none" altLang="x-none"/>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fontAlgn="base">
              <a:spcBef>
                <a:spcPct val="0"/>
              </a:spcBef>
              <a:spcAft>
                <a:spcPct val="0"/>
              </a:spcAft>
            </a:pPr>
            <a:fld id="{D4F776ED-90A6-604F-80D9-1B4C5BC8045C}" type="slidenum">
              <a:rPr lang="en-US" altLang="x-none"/>
              <a:pPr fontAlgn="base">
                <a:spcBef>
                  <a:spcPct val="0"/>
                </a:spcBef>
                <a:spcAft>
                  <a:spcPct val="0"/>
                </a:spcAft>
              </a:pPr>
              <a:t>9</a:t>
            </a:fld>
            <a:endParaRPr lang="en-US" altLang="x-none"/>
          </a:p>
        </p:txBody>
      </p:sp>
    </p:spTree>
    <p:extLst>
      <p:ext uri="{BB962C8B-B14F-4D97-AF65-F5344CB8AC3E}">
        <p14:creationId xmlns:p14="http://schemas.microsoft.com/office/powerpoint/2010/main" val="2980721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06EBBF4B-7574-014E-A40C-B2571D7CE21C}"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416EACF9-22F9-064B-A7DF-8B643AE23D31}" type="datetime1">
              <a:rPr lang="en-US"/>
              <a:pPr>
                <a:defRPr/>
              </a:pPr>
              <a:t>9/1/18</a:t>
            </a:fld>
            <a:endParaRPr lang="en-US" dirty="0"/>
          </a:p>
        </p:txBody>
      </p:sp>
    </p:spTree>
    <p:extLst>
      <p:ext uri="{BB962C8B-B14F-4D97-AF65-F5344CB8AC3E}">
        <p14:creationId xmlns:p14="http://schemas.microsoft.com/office/powerpoint/2010/main" val="1358168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E94718C2-5AA1-B64F-9FC6-C2D865BA6E32}"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F7E77718-3722-3244-A132-2C689D278BF1}" type="datetime1">
              <a:rPr lang="en-US"/>
              <a:pPr>
                <a:defRPr/>
              </a:pPr>
              <a:t>9/1/18</a:t>
            </a:fld>
            <a:endParaRPr lang="en-US" dirty="0"/>
          </a:p>
        </p:txBody>
      </p:sp>
    </p:spTree>
    <p:extLst>
      <p:ext uri="{BB962C8B-B14F-4D97-AF65-F5344CB8AC3E}">
        <p14:creationId xmlns:p14="http://schemas.microsoft.com/office/powerpoint/2010/main" val="7604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297C8F06-A3DC-9B44-A69E-A9A6C2EDC0CA}"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2F837372-7B65-D54A-A81E-AD6ED1C739B3}" type="datetime1">
              <a:rPr lang="en-US"/>
              <a:pPr>
                <a:defRPr/>
              </a:pPr>
              <a:t>9/1/18</a:t>
            </a:fld>
            <a:endParaRPr lang="en-US" dirty="0"/>
          </a:p>
        </p:txBody>
      </p:sp>
    </p:spTree>
    <p:extLst>
      <p:ext uri="{BB962C8B-B14F-4D97-AF65-F5344CB8AC3E}">
        <p14:creationId xmlns:p14="http://schemas.microsoft.com/office/powerpoint/2010/main" val="1112002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563562"/>
          </a:xfrm>
        </p:spPr>
        <p:txBody>
          <a:bodyPr/>
          <a:lstStyle>
            <a:lvl1pPr>
              <a:defRPr sz="28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1C5EB405-C4E8-6149-BFE7-8C7EAACEB2A7}"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3E5C2349-6DB6-EF4F-8389-C736BF0BC437}" type="datetime1">
              <a:rPr lang="en-US"/>
              <a:pPr>
                <a:defRPr/>
              </a:pPr>
              <a:t>9/1/18</a:t>
            </a:fld>
            <a:endParaRPr lang="en-US" dirty="0"/>
          </a:p>
        </p:txBody>
      </p:sp>
    </p:spTree>
    <p:extLst>
      <p:ext uri="{BB962C8B-B14F-4D97-AF65-F5344CB8AC3E}">
        <p14:creationId xmlns:p14="http://schemas.microsoft.com/office/powerpoint/2010/main" val="1140194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0116BBD7-3A6D-7441-8AD1-012CF6FADBDB}"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12885BB6-C658-BA4B-A1BC-CAEA45F314C8}" type="datetime1">
              <a:rPr lang="en-US"/>
              <a:pPr>
                <a:defRPr/>
              </a:pPr>
              <a:t>9/1/18</a:t>
            </a:fld>
            <a:endParaRPr lang="en-US" dirty="0"/>
          </a:p>
        </p:txBody>
      </p:sp>
    </p:spTree>
    <p:extLst>
      <p:ext uri="{BB962C8B-B14F-4D97-AF65-F5344CB8AC3E}">
        <p14:creationId xmlns:p14="http://schemas.microsoft.com/office/powerpoint/2010/main" val="1257320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3BE46A14-737A-7E49-828A-DEC8015D0975}"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fld id="{21C1AEE2-C199-714A-A53F-50EB5A4FD1AB}" type="datetime1">
              <a:rPr lang="en-US"/>
              <a:pPr>
                <a:defRPr/>
              </a:pPr>
              <a:t>9/1/18</a:t>
            </a:fld>
            <a:endParaRPr lang="en-US" dirty="0"/>
          </a:p>
        </p:txBody>
      </p:sp>
    </p:spTree>
    <p:extLst>
      <p:ext uri="{BB962C8B-B14F-4D97-AF65-F5344CB8AC3E}">
        <p14:creationId xmlns:p14="http://schemas.microsoft.com/office/powerpoint/2010/main" val="547851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ln/>
        </p:spPr>
        <p:txBody>
          <a:bodyPr/>
          <a:lstStyle>
            <a:lvl1pPr>
              <a:defRPr/>
            </a:lvl1pPr>
          </a:lstStyle>
          <a:p>
            <a:pPr>
              <a:defRPr/>
            </a:pPr>
            <a:fld id="{2E8B52B4-4AC5-A24B-84F3-65F8B0D943E6}" type="slidenum">
              <a:rPr lang="en-US"/>
              <a:pPr>
                <a:defRPr/>
              </a:pPr>
              <a:t>‹#›</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Date Placeholder 3"/>
          <p:cNvSpPr>
            <a:spLocks noGrp="1"/>
          </p:cNvSpPr>
          <p:nvPr>
            <p:ph type="dt" sz="half" idx="12"/>
          </p:nvPr>
        </p:nvSpPr>
        <p:spPr/>
        <p:txBody>
          <a:bodyPr/>
          <a:lstStyle>
            <a:lvl1pPr>
              <a:defRPr/>
            </a:lvl1pPr>
          </a:lstStyle>
          <a:p>
            <a:pPr>
              <a:defRPr/>
            </a:pPr>
            <a:fld id="{891364F7-953C-084B-9408-7EE2911E4D60}" type="datetime1">
              <a:rPr lang="en-US"/>
              <a:pPr>
                <a:defRPr/>
              </a:pPr>
              <a:t>9/1/18</a:t>
            </a:fld>
            <a:endParaRPr lang="en-US" dirty="0"/>
          </a:p>
        </p:txBody>
      </p:sp>
    </p:spTree>
    <p:extLst>
      <p:ext uri="{BB962C8B-B14F-4D97-AF65-F5344CB8AC3E}">
        <p14:creationId xmlns:p14="http://schemas.microsoft.com/office/powerpoint/2010/main" val="1472034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a:ln/>
        </p:spPr>
        <p:txBody>
          <a:bodyPr/>
          <a:lstStyle>
            <a:lvl1pPr>
              <a:defRPr/>
            </a:lvl1pPr>
          </a:lstStyle>
          <a:p>
            <a:pPr>
              <a:defRPr/>
            </a:pPr>
            <a:fld id="{41C93C00-B600-474B-BB30-EE9EFDFA0EF8}" type="slidenum">
              <a:rPr lang="en-US"/>
              <a:pPr>
                <a:defRPr/>
              </a:pPr>
              <a:t>‹#›</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Date Placeholder 3"/>
          <p:cNvSpPr>
            <a:spLocks noGrp="1"/>
          </p:cNvSpPr>
          <p:nvPr>
            <p:ph type="dt" sz="half" idx="12"/>
          </p:nvPr>
        </p:nvSpPr>
        <p:spPr/>
        <p:txBody>
          <a:bodyPr/>
          <a:lstStyle>
            <a:lvl1pPr>
              <a:defRPr/>
            </a:lvl1pPr>
          </a:lstStyle>
          <a:p>
            <a:pPr>
              <a:defRPr/>
            </a:pPr>
            <a:fld id="{45F267B4-6DF9-D140-99A6-6D11B5B81382}" type="datetime1">
              <a:rPr lang="en-US"/>
              <a:pPr>
                <a:defRPr/>
              </a:pPr>
              <a:t>9/1/18</a:t>
            </a:fld>
            <a:endParaRPr lang="en-US" dirty="0"/>
          </a:p>
        </p:txBody>
      </p:sp>
    </p:spTree>
    <p:extLst>
      <p:ext uri="{BB962C8B-B14F-4D97-AF65-F5344CB8AC3E}">
        <p14:creationId xmlns:p14="http://schemas.microsoft.com/office/powerpoint/2010/main" val="1474312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99BF8E33-1321-AB43-A3BC-4E3E81F39E34}" type="slidenum">
              <a:rPr lang="en-US"/>
              <a:pPr>
                <a:defRPr/>
              </a:pPr>
              <a:t>‹#›</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Date Placeholder 3"/>
          <p:cNvSpPr>
            <a:spLocks noGrp="1"/>
          </p:cNvSpPr>
          <p:nvPr>
            <p:ph type="dt" sz="half" idx="12"/>
          </p:nvPr>
        </p:nvSpPr>
        <p:spPr/>
        <p:txBody>
          <a:bodyPr/>
          <a:lstStyle>
            <a:lvl1pPr>
              <a:defRPr/>
            </a:lvl1pPr>
          </a:lstStyle>
          <a:p>
            <a:pPr>
              <a:defRPr/>
            </a:pPr>
            <a:fld id="{531ADD4B-29A4-7B48-BBA7-8D2B5385BBEF}" type="datetime1">
              <a:rPr lang="en-US"/>
              <a:pPr>
                <a:defRPr/>
              </a:pPr>
              <a:t>9/1/18</a:t>
            </a:fld>
            <a:endParaRPr lang="en-US" dirty="0"/>
          </a:p>
        </p:txBody>
      </p:sp>
    </p:spTree>
    <p:extLst>
      <p:ext uri="{BB962C8B-B14F-4D97-AF65-F5344CB8AC3E}">
        <p14:creationId xmlns:p14="http://schemas.microsoft.com/office/powerpoint/2010/main" val="1097616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a:ln/>
        </p:spPr>
        <p:txBody>
          <a:bodyPr/>
          <a:lstStyle>
            <a:lvl1pPr>
              <a:defRPr/>
            </a:lvl1pPr>
          </a:lstStyle>
          <a:p>
            <a:pPr>
              <a:defRPr/>
            </a:pPr>
            <a:fld id="{309A511C-F519-564D-80CC-6649187042B5}" type="slidenum">
              <a:rPr lang="en-US"/>
              <a:pPr>
                <a:defRPr/>
              </a:pPr>
              <a:t>‹#›</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Date Placeholder 3"/>
          <p:cNvSpPr>
            <a:spLocks noGrp="1"/>
          </p:cNvSpPr>
          <p:nvPr>
            <p:ph type="dt" sz="half" idx="16"/>
          </p:nvPr>
        </p:nvSpPr>
        <p:spPr/>
        <p:txBody>
          <a:bodyPr/>
          <a:lstStyle>
            <a:lvl1pPr>
              <a:defRPr/>
            </a:lvl1pPr>
          </a:lstStyle>
          <a:p>
            <a:pPr>
              <a:defRPr/>
            </a:pPr>
            <a:fld id="{EB82B96B-CEC5-7D44-947E-29D2FE54A325}" type="datetime1">
              <a:rPr lang="en-US"/>
              <a:pPr>
                <a:defRPr/>
              </a:pPr>
              <a:t>9/1/18</a:t>
            </a:fld>
            <a:endParaRPr lang="en-US" dirty="0"/>
          </a:p>
        </p:txBody>
      </p:sp>
    </p:spTree>
    <p:extLst>
      <p:ext uri="{BB962C8B-B14F-4D97-AF65-F5344CB8AC3E}">
        <p14:creationId xmlns:p14="http://schemas.microsoft.com/office/powerpoint/2010/main" val="751113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3127FA5D-6AC9-734F-A76B-578B024AA8E8}"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fld id="{89DC39E1-83A6-4041-A5CE-692B84FAB217}" type="datetime1">
              <a:rPr lang="en-US"/>
              <a:pPr>
                <a:defRPr/>
              </a:pPr>
              <a:t>9/1/18</a:t>
            </a:fld>
            <a:endParaRPr lang="en-US" dirty="0"/>
          </a:p>
        </p:txBody>
      </p:sp>
    </p:spTree>
    <p:extLst>
      <p:ext uri="{BB962C8B-B14F-4D97-AF65-F5344CB8AC3E}">
        <p14:creationId xmlns:p14="http://schemas.microsoft.com/office/powerpoint/2010/main" val="1059751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7" name="Rectangle 6"/>
          <p:cNvSpPr/>
          <p:nvPr/>
        </p:nvSpPr>
        <p:spPr>
          <a:xfrm>
            <a:off x="8458200" y="0"/>
            <a:ext cx="6858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p:cNvSpPr/>
          <p:nvPr/>
        </p:nvSpPr>
        <p:spPr>
          <a:xfrm>
            <a:off x="8458200" y="5486400"/>
            <a:ext cx="685800" cy="685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eaLnBrk="1" fontAlgn="auto" hangingPunct="1">
              <a:spcBef>
                <a:spcPts val="0"/>
              </a:spcBef>
              <a:spcAft>
                <a:spcPts val="0"/>
              </a:spcAft>
              <a:defRPr sz="1800" smtClean="0">
                <a:solidFill>
                  <a:srgbClr val="FFFFFF"/>
                </a:solidFill>
                <a:latin typeface="+mn-lt"/>
              </a:defRPr>
            </a:lvl1pPr>
          </a:lstStyle>
          <a:p>
            <a:pPr>
              <a:defRPr/>
            </a:pPr>
            <a:fld id="{08EFC3F4-0B48-644F-94CA-DA1BDE6104B6}" type="slidenum">
              <a:rPr lang="en-US"/>
              <a:pPr>
                <a:defRPr/>
              </a:pPr>
              <a:t>‹#›</a:t>
            </a:fld>
            <a:endParaRPr lang="en-US" dirty="0"/>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eaLnBrk="1" fontAlgn="auto" hangingPunct="1">
              <a:spcBef>
                <a:spcPts val="0"/>
              </a:spcBef>
              <a:spcAft>
                <a:spcPts val="0"/>
              </a:spcAft>
              <a:defRPr sz="1200" dirty="0">
                <a:solidFill>
                  <a:schemeClr val="bg2"/>
                </a:solidFill>
                <a:latin typeface="+mn-lt"/>
              </a:defRPr>
            </a:lvl1pPr>
          </a:lstStyle>
          <a:p>
            <a:pPr>
              <a:defRPr/>
            </a:pPr>
            <a:endParaRPr lang="en-US"/>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bg2"/>
                </a:solidFill>
                <a:latin typeface="+mn-lt"/>
              </a:defRPr>
            </a:lvl1pPr>
          </a:lstStyle>
          <a:p>
            <a:pPr>
              <a:defRPr/>
            </a:pPr>
            <a:fld id="{1A7405C4-63BC-D44A-8955-EB3CB6886AE2}" type="datetime1">
              <a:rPr lang="en-US"/>
              <a:pPr>
                <a:defRPr/>
              </a:pPr>
              <a:t>9/1/18</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fontAlgn="base" hangingPunct="1">
        <a:spcBef>
          <a:spcPct val="0"/>
        </a:spcBef>
        <a:spcAft>
          <a:spcPct val="0"/>
        </a:spcAft>
        <a:defRPr sz="4600" kern="1200" spc="-100">
          <a:solidFill>
            <a:schemeClr val="tx2"/>
          </a:solidFill>
          <a:latin typeface="+mj-lt"/>
          <a:ea typeface="+mj-ea"/>
          <a:cs typeface="+mj-cs"/>
        </a:defRPr>
      </a:lvl1pPr>
      <a:lvl2pPr algn="l" rtl="0" eaLnBrk="1" fontAlgn="base" hangingPunct="1">
        <a:spcBef>
          <a:spcPct val="0"/>
        </a:spcBef>
        <a:spcAft>
          <a:spcPct val="0"/>
        </a:spcAft>
        <a:defRPr sz="4600">
          <a:solidFill>
            <a:schemeClr val="tx2"/>
          </a:solidFill>
          <a:latin typeface="Cambria" charset="0"/>
        </a:defRPr>
      </a:lvl2pPr>
      <a:lvl3pPr algn="l" rtl="0" eaLnBrk="1" fontAlgn="base" hangingPunct="1">
        <a:spcBef>
          <a:spcPct val="0"/>
        </a:spcBef>
        <a:spcAft>
          <a:spcPct val="0"/>
        </a:spcAft>
        <a:defRPr sz="4600">
          <a:solidFill>
            <a:schemeClr val="tx2"/>
          </a:solidFill>
          <a:latin typeface="Cambria" charset="0"/>
        </a:defRPr>
      </a:lvl3pPr>
      <a:lvl4pPr algn="l" rtl="0" eaLnBrk="1" fontAlgn="base" hangingPunct="1">
        <a:spcBef>
          <a:spcPct val="0"/>
        </a:spcBef>
        <a:spcAft>
          <a:spcPct val="0"/>
        </a:spcAft>
        <a:defRPr sz="4600">
          <a:solidFill>
            <a:schemeClr val="tx2"/>
          </a:solidFill>
          <a:latin typeface="Cambria" charset="0"/>
        </a:defRPr>
      </a:lvl4pPr>
      <a:lvl5pPr algn="l" rtl="0" eaLnBrk="1" fontAlgn="base" hangingPunct="1">
        <a:spcBef>
          <a:spcPct val="0"/>
        </a:spcBef>
        <a:spcAft>
          <a:spcPct val="0"/>
        </a:spcAft>
        <a:defRPr sz="4600">
          <a:solidFill>
            <a:schemeClr val="tx2"/>
          </a:solidFill>
          <a:latin typeface="Cambria" charset="0"/>
        </a:defRPr>
      </a:lvl5pPr>
      <a:lvl6pPr marL="457200" algn="l" rtl="0" eaLnBrk="1" fontAlgn="base" hangingPunct="1">
        <a:spcBef>
          <a:spcPct val="0"/>
        </a:spcBef>
        <a:spcAft>
          <a:spcPct val="0"/>
        </a:spcAft>
        <a:defRPr sz="4600">
          <a:solidFill>
            <a:schemeClr val="tx2"/>
          </a:solidFill>
          <a:latin typeface="Cambria" charset="0"/>
        </a:defRPr>
      </a:lvl6pPr>
      <a:lvl7pPr marL="914400" algn="l" rtl="0" eaLnBrk="1" fontAlgn="base" hangingPunct="1">
        <a:spcBef>
          <a:spcPct val="0"/>
        </a:spcBef>
        <a:spcAft>
          <a:spcPct val="0"/>
        </a:spcAft>
        <a:defRPr sz="4600">
          <a:solidFill>
            <a:schemeClr val="tx2"/>
          </a:solidFill>
          <a:latin typeface="Cambria" charset="0"/>
        </a:defRPr>
      </a:lvl7pPr>
      <a:lvl8pPr marL="1371600" algn="l" rtl="0" eaLnBrk="1" fontAlgn="base" hangingPunct="1">
        <a:spcBef>
          <a:spcPct val="0"/>
        </a:spcBef>
        <a:spcAft>
          <a:spcPct val="0"/>
        </a:spcAft>
        <a:defRPr sz="4600">
          <a:solidFill>
            <a:schemeClr val="tx2"/>
          </a:solidFill>
          <a:latin typeface="Cambria" charset="0"/>
        </a:defRPr>
      </a:lvl8pPr>
      <a:lvl9pPr marL="1828800" algn="l" rtl="0" eaLnBrk="1" fontAlgn="base" hangingPunct="1">
        <a:spcBef>
          <a:spcPct val="0"/>
        </a:spcBef>
        <a:spcAft>
          <a:spcPct val="0"/>
        </a:spcAft>
        <a:defRPr sz="4600">
          <a:solidFill>
            <a:schemeClr val="tx2"/>
          </a:solidFill>
          <a:latin typeface="Cambria" charset="0"/>
        </a:defRPr>
      </a:lvl9pPr>
    </p:titleStyle>
    <p:bodyStyle>
      <a:lvl1pPr marL="342900" indent="-228600" algn="l" rtl="0" eaLnBrk="1" fontAlgn="base" hangingPunct="1">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1" fontAlgn="base" hangingPunct="1">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1" fontAlgn="base" hangingPunct="1">
        <a:spcBef>
          <a:spcPct val="20000"/>
        </a:spcBef>
        <a:spcAft>
          <a:spcPct val="0"/>
        </a:spcAft>
        <a:buClr>
          <a:srgbClr val="9BBB59"/>
        </a:buClr>
        <a:buFont typeface="Arial" charset="0"/>
        <a:buChar char="•"/>
        <a:defRPr kern="1200">
          <a:solidFill>
            <a:schemeClr val="tx1"/>
          </a:solidFill>
          <a:latin typeface="+mn-lt"/>
          <a:ea typeface="+mn-ea"/>
          <a:cs typeface="+mn-cs"/>
        </a:defRPr>
      </a:lvl3pPr>
      <a:lvl4pPr marL="1279525" indent="-228600" algn="l" rtl="0" eaLnBrk="1" fontAlgn="base" hangingPunct="1">
        <a:spcBef>
          <a:spcPct val="20000"/>
        </a:spcBef>
        <a:spcAft>
          <a:spcPct val="0"/>
        </a:spcAft>
        <a:buClr>
          <a:srgbClr val="8064A2"/>
        </a:buClr>
        <a:buFont typeface="Arial" charset="0"/>
        <a:buChar char="•"/>
        <a:defRPr sz="1600" kern="1200">
          <a:solidFill>
            <a:schemeClr val="tx1"/>
          </a:solidFill>
          <a:latin typeface="+mn-lt"/>
          <a:ea typeface="+mn-ea"/>
          <a:cs typeface="+mn-cs"/>
        </a:defRPr>
      </a:lvl4pPr>
      <a:lvl5pPr marL="1554163" indent="-228600" algn="l" rtl="0" eaLnBrk="1" fontAlgn="base" hangingPunct="1">
        <a:spcBef>
          <a:spcPct val="20000"/>
        </a:spcBef>
        <a:spcAft>
          <a:spcPct val="0"/>
        </a:spcAft>
        <a:buClr>
          <a:srgbClr val="4BACC6"/>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mailto:fersc.swim@gmail.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onstantcontact.com/account-hom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sz="5400" dirty="0">
                <a:solidFill>
                  <a:schemeClr val="accent3">
                    <a:lumMod val="50000"/>
                  </a:schemeClr>
                </a:solidFill>
              </a:rPr>
              <a:t>2018 Email Management for FXE Swim Team</a:t>
            </a:r>
          </a:p>
        </p:txBody>
      </p:sp>
      <p:sp>
        <p:nvSpPr>
          <p:cNvPr id="3" name="Subtitle 2"/>
          <p:cNvSpPr>
            <a:spLocks noGrp="1"/>
          </p:cNvSpPr>
          <p:nvPr>
            <p:ph type="subTitle" idx="1"/>
          </p:nvPr>
        </p:nvSpPr>
        <p:spPr>
          <a:xfrm>
            <a:off x="685800" y="4572000"/>
            <a:ext cx="6461125" cy="1066800"/>
          </a:xfrm>
        </p:spPr>
        <p:txBody>
          <a:bodyPr rtlCol="0"/>
          <a:lstStyle/>
          <a:p>
            <a:pPr fontAlgn="auto">
              <a:spcAft>
                <a:spcPts val="0"/>
              </a:spcAft>
              <a:buFont typeface="Arial" pitchFamily="34" charset="0"/>
              <a:buNone/>
              <a:defRPr/>
            </a:pPr>
            <a:r>
              <a:rPr lang="en-US" dirty="0"/>
              <a:t>September 1, 2018</a:t>
            </a:r>
          </a:p>
          <a:p>
            <a:pPr fontAlgn="auto">
              <a:spcAft>
                <a:spcPts val="0"/>
              </a:spcAft>
              <a:buFont typeface="Arial" pitchFamily="34" charset="0"/>
              <a:buNone/>
              <a:defRPr/>
            </a:pPr>
            <a:r>
              <a:rPr lang="en-US" dirty="0"/>
              <a:t>FXE Racquet and Swim Club</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94318" cy="563563"/>
          </a:xfrm>
        </p:spPr>
        <p:txBody>
          <a:bodyPr/>
          <a:lstStyle/>
          <a:p>
            <a:pPr fontAlgn="auto">
              <a:spcAft>
                <a:spcPts val="0"/>
              </a:spcAft>
              <a:defRPr/>
            </a:pPr>
            <a:r>
              <a:rPr lang="en-US" sz="3200" dirty="0">
                <a:solidFill>
                  <a:schemeClr val="accent3">
                    <a:lumMod val="50000"/>
                  </a:schemeClr>
                </a:solidFill>
              </a:rPr>
              <a:t>Creating an email</a:t>
            </a:r>
            <a:endParaRPr lang="en-US" sz="3200" i="1" dirty="0">
              <a:solidFill>
                <a:schemeClr val="accent3">
                  <a:lumMod val="50000"/>
                </a:schemeClr>
              </a:solidFill>
            </a:endParaRPr>
          </a:p>
        </p:txBody>
      </p:sp>
      <p:sp>
        <p:nvSpPr>
          <p:cNvPr id="3" name="TextBox 2"/>
          <p:cNvSpPr txBox="1"/>
          <p:nvPr/>
        </p:nvSpPr>
        <p:spPr>
          <a:xfrm>
            <a:off x="363354" y="685800"/>
            <a:ext cx="7239000" cy="2308324"/>
          </a:xfrm>
          <a:prstGeom prst="rect">
            <a:avLst/>
          </a:prstGeom>
          <a:noFill/>
        </p:spPr>
        <p:txBody>
          <a:bodyPr wrap="square">
            <a:spAutoFit/>
          </a:bodyPr>
          <a:lstStyle/>
          <a:p>
            <a:pPr eaLnBrk="1" fontAlgn="auto" hangingPunct="1">
              <a:spcBef>
                <a:spcPts val="0"/>
              </a:spcBef>
              <a:spcAft>
                <a:spcPts val="0"/>
              </a:spcAft>
              <a:defRPr/>
            </a:pPr>
            <a:r>
              <a:rPr lang="en-US" sz="1600" dirty="0">
                <a:latin typeface="+mn-lt"/>
              </a:rPr>
              <a:t>You don’t have to create one from scratch.  Simply find the topic you want and copy it.  Then modify it for your season. So in this example, I need to send a the Inter squad Meet info email.</a:t>
            </a:r>
          </a:p>
          <a:p>
            <a:pPr eaLnBrk="1" fontAlgn="auto" hangingPunct="1">
              <a:spcBef>
                <a:spcPts val="0"/>
              </a:spcBef>
              <a:spcAft>
                <a:spcPts val="0"/>
              </a:spcAft>
              <a:defRPr/>
            </a:pPr>
            <a:endParaRPr lang="en-US" sz="1600" dirty="0">
              <a:latin typeface="+mn-lt"/>
            </a:endParaRPr>
          </a:p>
          <a:p>
            <a:pPr eaLnBrk="1" fontAlgn="auto" hangingPunct="1">
              <a:spcBef>
                <a:spcPts val="0"/>
              </a:spcBef>
              <a:spcAft>
                <a:spcPts val="0"/>
              </a:spcAft>
              <a:defRPr/>
            </a:pPr>
            <a:r>
              <a:rPr lang="en-US" sz="1600" dirty="0">
                <a:latin typeface="+mn-lt"/>
              </a:rPr>
              <a:t>Just follow the format for last year’s emails and you will be fine.  It already will give you direction of what to include.</a:t>
            </a:r>
          </a:p>
          <a:p>
            <a:pPr eaLnBrk="1" fontAlgn="auto" hangingPunct="1">
              <a:spcBef>
                <a:spcPts val="0"/>
              </a:spcBef>
              <a:spcAft>
                <a:spcPts val="0"/>
              </a:spcAft>
              <a:defRPr/>
            </a:pPr>
            <a:endParaRPr lang="en-US" sz="1600" dirty="0">
              <a:latin typeface="+mn-lt"/>
            </a:endParaRPr>
          </a:p>
          <a:p>
            <a:pPr eaLnBrk="1" fontAlgn="auto" hangingPunct="1">
              <a:spcBef>
                <a:spcPts val="0"/>
              </a:spcBef>
              <a:spcAft>
                <a:spcPts val="0"/>
              </a:spcAft>
              <a:defRPr/>
            </a:pPr>
            <a:r>
              <a:rPr lang="en-US" sz="1600" dirty="0">
                <a:latin typeface="+mn-lt"/>
              </a:rPr>
              <a:t>First go to folders / Swim team. The window will show all the emails in chronological order. We are scrolling to fid the inter squad one.</a:t>
            </a:r>
          </a:p>
        </p:txBody>
      </p:sp>
      <p:pic>
        <p:nvPicPr>
          <p:cNvPr id="5" name="Picture 4">
            <a:extLst>
              <a:ext uri="{FF2B5EF4-FFF2-40B4-BE49-F238E27FC236}">
                <a16:creationId xmlns:a16="http://schemas.microsoft.com/office/drawing/2014/main" id="{EDF876B8-2B77-704F-8C1A-6E3B158CDA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354" y="3200400"/>
            <a:ext cx="4617720" cy="2886075"/>
          </a:xfrm>
          <a:prstGeom prst="rect">
            <a:avLst/>
          </a:prstGeom>
        </p:spPr>
      </p:pic>
    </p:spTree>
    <p:extLst>
      <p:ext uri="{BB962C8B-B14F-4D97-AF65-F5344CB8AC3E}">
        <p14:creationId xmlns:p14="http://schemas.microsoft.com/office/powerpoint/2010/main" val="259337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94318" cy="563563"/>
          </a:xfrm>
        </p:spPr>
        <p:txBody>
          <a:bodyPr/>
          <a:lstStyle/>
          <a:p>
            <a:pPr fontAlgn="auto">
              <a:spcAft>
                <a:spcPts val="0"/>
              </a:spcAft>
              <a:defRPr/>
            </a:pPr>
            <a:r>
              <a:rPr lang="en-US" sz="3200" dirty="0">
                <a:solidFill>
                  <a:schemeClr val="accent3">
                    <a:lumMod val="50000"/>
                  </a:schemeClr>
                </a:solidFill>
              </a:rPr>
              <a:t>Creating an email Cont.</a:t>
            </a:r>
            <a:endParaRPr lang="en-US" sz="3200" i="1" dirty="0">
              <a:solidFill>
                <a:schemeClr val="accent3">
                  <a:lumMod val="50000"/>
                </a:schemeClr>
              </a:solidFill>
            </a:endParaRPr>
          </a:p>
        </p:txBody>
      </p:sp>
      <p:sp>
        <p:nvSpPr>
          <p:cNvPr id="3" name="TextBox 2"/>
          <p:cNvSpPr txBox="1"/>
          <p:nvPr/>
        </p:nvSpPr>
        <p:spPr>
          <a:xfrm>
            <a:off x="363354" y="685800"/>
            <a:ext cx="7239000" cy="2554545"/>
          </a:xfrm>
          <a:prstGeom prst="rect">
            <a:avLst/>
          </a:prstGeom>
          <a:noFill/>
        </p:spPr>
        <p:txBody>
          <a:bodyPr wrap="square">
            <a:spAutoFit/>
          </a:bodyPr>
          <a:lstStyle/>
          <a:p>
            <a:pPr eaLnBrk="1" fontAlgn="auto" hangingPunct="1">
              <a:spcBef>
                <a:spcPts val="0"/>
              </a:spcBef>
              <a:spcAft>
                <a:spcPts val="0"/>
              </a:spcAft>
              <a:defRPr/>
            </a:pPr>
            <a:r>
              <a:rPr lang="en-US" sz="1600" dirty="0">
                <a:latin typeface="+mn-lt"/>
              </a:rPr>
              <a:t>OK we found last year’s inter squad meet email</a:t>
            </a:r>
          </a:p>
          <a:p>
            <a:pPr eaLnBrk="1" fontAlgn="auto" hangingPunct="1">
              <a:spcBef>
                <a:spcPts val="0"/>
              </a:spcBef>
              <a:spcAft>
                <a:spcPts val="0"/>
              </a:spcAft>
              <a:defRPr/>
            </a:pPr>
            <a:endParaRPr lang="en-US" sz="1600" dirty="0">
              <a:latin typeface="+mn-lt"/>
            </a:endParaRPr>
          </a:p>
          <a:p>
            <a:pPr eaLnBrk="1" fontAlgn="auto" hangingPunct="1">
              <a:spcBef>
                <a:spcPts val="0"/>
              </a:spcBef>
              <a:spcAft>
                <a:spcPts val="0"/>
              </a:spcAft>
              <a:defRPr/>
            </a:pPr>
            <a:endParaRPr lang="en-US" sz="1600" dirty="0">
              <a:latin typeface="+mn-lt"/>
            </a:endParaRPr>
          </a:p>
          <a:p>
            <a:pPr eaLnBrk="1" fontAlgn="auto" hangingPunct="1">
              <a:spcBef>
                <a:spcPts val="0"/>
              </a:spcBef>
              <a:spcAft>
                <a:spcPts val="0"/>
              </a:spcAft>
              <a:defRPr/>
            </a:pPr>
            <a:endParaRPr lang="en-US" sz="1600" dirty="0">
              <a:latin typeface="+mn-lt"/>
            </a:endParaRPr>
          </a:p>
          <a:p>
            <a:pPr eaLnBrk="1" fontAlgn="auto" hangingPunct="1">
              <a:spcBef>
                <a:spcPts val="0"/>
              </a:spcBef>
              <a:spcAft>
                <a:spcPts val="0"/>
              </a:spcAft>
              <a:defRPr/>
            </a:pPr>
            <a:endParaRPr lang="en-US" sz="1600" dirty="0">
              <a:latin typeface="+mn-lt"/>
            </a:endParaRPr>
          </a:p>
          <a:p>
            <a:pPr eaLnBrk="1" fontAlgn="auto" hangingPunct="1">
              <a:spcBef>
                <a:spcPts val="0"/>
              </a:spcBef>
              <a:spcAft>
                <a:spcPts val="0"/>
              </a:spcAft>
              <a:defRPr/>
            </a:pPr>
            <a:endParaRPr lang="en-US" sz="1600" dirty="0">
              <a:latin typeface="+mn-lt"/>
            </a:endParaRPr>
          </a:p>
          <a:p>
            <a:pPr eaLnBrk="1" fontAlgn="auto" hangingPunct="1">
              <a:spcBef>
                <a:spcPts val="0"/>
              </a:spcBef>
              <a:spcAft>
                <a:spcPts val="0"/>
              </a:spcAft>
              <a:defRPr/>
            </a:pPr>
            <a:endParaRPr lang="en-US" sz="1600" dirty="0">
              <a:latin typeface="+mn-lt"/>
            </a:endParaRPr>
          </a:p>
          <a:p>
            <a:pPr eaLnBrk="1" fontAlgn="auto" hangingPunct="1">
              <a:spcBef>
                <a:spcPts val="0"/>
              </a:spcBef>
              <a:spcAft>
                <a:spcPts val="0"/>
              </a:spcAft>
              <a:defRPr/>
            </a:pPr>
            <a:endParaRPr lang="en-US" sz="1600" dirty="0">
              <a:latin typeface="+mn-lt"/>
            </a:endParaRPr>
          </a:p>
          <a:p>
            <a:pPr eaLnBrk="1" fontAlgn="auto" hangingPunct="1">
              <a:spcBef>
                <a:spcPts val="0"/>
              </a:spcBef>
              <a:spcAft>
                <a:spcPts val="0"/>
              </a:spcAft>
              <a:defRPr/>
            </a:pPr>
            <a:endParaRPr lang="en-US" sz="1600" dirty="0">
              <a:latin typeface="+mn-lt"/>
            </a:endParaRPr>
          </a:p>
          <a:p>
            <a:pPr eaLnBrk="1" fontAlgn="auto" hangingPunct="1">
              <a:spcBef>
                <a:spcPts val="0"/>
              </a:spcBef>
              <a:spcAft>
                <a:spcPts val="0"/>
              </a:spcAft>
              <a:defRPr/>
            </a:pPr>
            <a:r>
              <a:rPr lang="en-US" sz="1600" dirty="0">
                <a:latin typeface="+mn-lt"/>
              </a:rPr>
              <a:t>Then under More we want to select COPY</a:t>
            </a:r>
          </a:p>
        </p:txBody>
      </p:sp>
      <p:pic>
        <p:nvPicPr>
          <p:cNvPr id="6" name="Picture 5">
            <a:extLst>
              <a:ext uri="{FF2B5EF4-FFF2-40B4-BE49-F238E27FC236}">
                <a16:creationId xmlns:a16="http://schemas.microsoft.com/office/drawing/2014/main" id="{1E3AE822-10D2-E34A-87C3-32AA227C27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066800"/>
            <a:ext cx="7162800" cy="1627025"/>
          </a:xfrm>
          <a:prstGeom prst="rect">
            <a:avLst/>
          </a:prstGeom>
        </p:spPr>
      </p:pic>
      <p:pic>
        <p:nvPicPr>
          <p:cNvPr id="8" name="Picture 7">
            <a:extLst>
              <a:ext uri="{FF2B5EF4-FFF2-40B4-BE49-F238E27FC236}">
                <a16:creationId xmlns:a16="http://schemas.microsoft.com/office/drawing/2014/main" id="{5B48B643-FFFF-B745-BD87-A1FF4A97940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16595" y="2693825"/>
            <a:ext cx="2230694" cy="2514600"/>
          </a:xfrm>
          <a:prstGeom prst="rect">
            <a:avLst/>
          </a:prstGeom>
        </p:spPr>
      </p:pic>
    </p:spTree>
    <p:extLst>
      <p:ext uri="{BB962C8B-B14F-4D97-AF65-F5344CB8AC3E}">
        <p14:creationId xmlns:p14="http://schemas.microsoft.com/office/powerpoint/2010/main" val="3742109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94318" cy="563563"/>
          </a:xfrm>
        </p:spPr>
        <p:txBody>
          <a:bodyPr/>
          <a:lstStyle/>
          <a:p>
            <a:pPr fontAlgn="auto">
              <a:spcAft>
                <a:spcPts val="0"/>
              </a:spcAft>
              <a:defRPr/>
            </a:pPr>
            <a:r>
              <a:rPr lang="en-US" sz="3200" dirty="0">
                <a:solidFill>
                  <a:schemeClr val="accent3">
                    <a:lumMod val="50000"/>
                  </a:schemeClr>
                </a:solidFill>
              </a:rPr>
              <a:t>Creating an email Cont.</a:t>
            </a:r>
            <a:endParaRPr lang="en-US" sz="3200" i="1" dirty="0">
              <a:solidFill>
                <a:schemeClr val="accent3">
                  <a:lumMod val="50000"/>
                </a:schemeClr>
              </a:solidFill>
            </a:endParaRPr>
          </a:p>
        </p:txBody>
      </p:sp>
      <p:sp>
        <p:nvSpPr>
          <p:cNvPr id="3" name="TextBox 2"/>
          <p:cNvSpPr txBox="1"/>
          <p:nvPr/>
        </p:nvSpPr>
        <p:spPr>
          <a:xfrm>
            <a:off x="363354" y="685800"/>
            <a:ext cx="7239000" cy="584775"/>
          </a:xfrm>
          <a:prstGeom prst="rect">
            <a:avLst/>
          </a:prstGeom>
          <a:noFill/>
        </p:spPr>
        <p:txBody>
          <a:bodyPr wrap="square">
            <a:spAutoFit/>
          </a:bodyPr>
          <a:lstStyle/>
          <a:p>
            <a:pPr eaLnBrk="1" fontAlgn="auto" hangingPunct="1">
              <a:spcBef>
                <a:spcPts val="0"/>
              </a:spcBef>
              <a:spcAft>
                <a:spcPts val="0"/>
              </a:spcAft>
              <a:defRPr/>
            </a:pPr>
            <a:r>
              <a:rPr lang="en-US" sz="1600" dirty="0">
                <a:latin typeface="+mn-lt"/>
              </a:rPr>
              <a:t>A new copy of the email comes up.</a:t>
            </a:r>
          </a:p>
          <a:p>
            <a:pPr eaLnBrk="1" fontAlgn="auto" hangingPunct="1">
              <a:spcBef>
                <a:spcPts val="0"/>
              </a:spcBef>
              <a:spcAft>
                <a:spcPts val="0"/>
              </a:spcAft>
              <a:defRPr/>
            </a:pPr>
            <a:r>
              <a:rPr lang="en-US" sz="1600" dirty="0">
                <a:latin typeface="+mn-lt"/>
              </a:rPr>
              <a:t>Change the name of the email.</a:t>
            </a:r>
          </a:p>
        </p:txBody>
      </p:sp>
      <p:pic>
        <p:nvPicPr>
          <p:cNvPr id="5" name="Picture 4">
            <a:extLst>
              <a:ext uri="{FF2B5EF4-FFF2-40B4-BE49-F238E27FC236}">
                <a16:creationId xmlns:a16="http://schemas.microsoft.com/office/drawing/2014/main" id="{3CEA6BC9-0DC0-614B-AE3D-A2C46E7A84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6885" y="1249363"/>
            <a:ext cx="6306954" cy="3941846"/>
          </a:xfrm>
          <a:prstGeom prst="rect">
            <a:avLst/>
          </a:prstGeom>
        </p:spPr>
      </p:pic>
      <p:sp>
        <p:nvSpPr>
          <p:cNvPr id="7" name="Left Arrow 6">
            <a:extLst>
              <a:ext uri="{FF2B5EF4-FFF2-40B4-BE49-F238E27FC236}">
                <a16:creationId xmlns:a16="http://schemas.microsoft.com/office/drawing/2014/main" id="{F7D1CE12-BB5A-3B46-A2DA-8B6AF3AD568D}"/>
              </a:ext>
            </a:extLst>
          </p:cNvPr>
          <p:cNvSpPr/>
          <p:nvPr/>
        </p:nvSpPr>
        <p:spPr>
          <a:xfrm>
            <a:off x="2057400" y="1905000"/>
            <a:ext cx="6858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a:extLst>
              <a:ext uri="{FF2B5EF4-FFF2-40B4-BE49-F238E27FC236}">
                <a16:creationId xmlns:a16="http://schemas.microsoft.com/office/drawing/2014/main" id="{28B53C2C-56C5-0747-8290-54B6BEBB894E}"/>
              </a:ext>
            </a:extLst>
          </p:cNvPr>
          <p:cNvSpPr/>
          <p:nvPr/>
        </p:nvSpPr>
        <p:spPr>
          <a:xfrm>
            <a:off x="4114800" y="4800600"/>
            <a:ext cx="31242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6D26638-DBEB-6440-B87B-57DEC0D6B5F3}"/>
              </a:ext>
            </a:extLst>
          </p:cNvPr>
          <p:cNvSpPr txBox="1"/>
          <p:nvPr/>
        </p:nvSpPr>
        <p:spPr>
          <a:xfrm>
            <a:off x="5609524" y="3542905"/>
            <a:ext cx="2649354" cy="584775"/>
          </a:xfrm>
          <a:prstGeom prst="rect">
            <a:avLst/>
          </a:prstGeom>
          <a:noFill/>
        </p:spPr>
        <p:txBody>
          <a:bodyPr wrap="square">
            <a:spAutoFit/>
          </a:bodyPr>
          <a:lstStyle/>
          <a:p>
            <a:pPr eaLnBrk="1" fontAlgn="auto" hangingPunct="1">
              <a:spcBef>
                <a:spcPts val="0"/>
              </a:spcBef>
              <a:spcAft>
                <a:spcPts val="0"/>
              </a:spcAft>
              <a:defRPr/>
            </a:pPr>
            <a:r>
              <a:rPr lang="en-US" sz="1600" dirty="0">
                <a:latin typeface="+mn-lt"/>
              </a:rPr>
              <a:t>Then click into the body of the email and edit</a:t>
            </a:r>
          </a:p>
        </p:txBody>
      </p:sp>
    </p:spTree>
    <p:extLst>
      <p:ext uri="{BB962C8B-B14F-4D97-AF65-F5344CB8AC3E}">
        <p14:creationId xmlns:p14="http://schemas.microsoft.com/office/powerpoint/2010/main" val="2725507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94318" cy="563563"/>
          </a:xfrm>
        </p:spPr>
        <p:txBody>
          <a:bodyPr/>
          <a:lstStyle/>
          <a:p>
            <a:pPr fontAlgn="auto">
              <a:spcAft>
                <a:spcPts val="0"/>
              </a:spcAft>
              <a:defRPr/>
            </a:pPr>
            <a:r>
              <a:rPr lang="en-US" sz="3200" dirty="0">
                <a:solidFill>
                  <a:schemeClr val="accent3">
                    <a:lumMod val="50000"/>
                  </a:schemeClr>
                </a:solidFill>
              </a:rPr>
              <a:t>Creating an email Cont.</a:t>
            </a:r>
            <a:endParaRPr lang="en-US" sz="3200" i="1" dirty="0">
              <a:solidFill>
                <a:schemeClr val="accent3">
                  <a:lumMod val="50000"/>
                </a:schemeClr>
              </a:solidFill>
            </a:endParaRPr>
          </a:p>
        </p:txBody>
      </p:sp>
      <p:sp>
        <p:nvSpPr>
          <p:cNvPr id="3" name="TextBox 2"/>
          <p:cNvSpPr txBox="1"/>
          <p:nvPr/>
        </p:nvSpPr>
        <p:spPr>
          <a:xfrm>
            <a:off x="381000" y="792163"/>
            <a:ext cx="7239000" cy="584775"/>
          </a:xfrm>
          <a:prstGeom prst="rect">
            <a:avLst/>
          </a:prstGeom>
          <a:noFill/>
        </p:spPr>
        <p:txBody>
          <a:bodyPr wrap="square">
            <a:spAutoFit/>
          </a:bodyPr>
          <a:lstStyle/>
          <a:p>
            <a:pPr eaLnBrk="1" fontAlgn="auto" hangingPunct="1">
              <a:spcBef>
                <a:spcPts val="0"/>
              </a:spcBef>
              <a:spcAft>
                <a:spcPts val="0"/>
              </a:spcAft>
              <a:defRPr/>
            </a:pPr>
            <a:r>
              <a:rPr lang="en-US" sz="1600" dirty="0">
                <a:latin typeface="+mn-lt"/>
              </a:rPr>
              <a:t>Editing is straightforward.  When click into the body of the email, an editing toolbar is ready for use.</a:t>
            </a:r>
          </a:p>
        </p:txBody>
      </p:sp>
      <p:pic>
        <p:nvPicPr>
          <p:cNvPr id="6" name="Picture 5">
            <a:extLst>
              <a:ext uri="{FF2B5EF4-FFF2-40B4-BE49-F238E27FC236}">
                <a16:creationId xmlns:a16="http://schemas.microsoft.com/office/drawing/2014/main" id="{CB943B8F-08D4-3E49-A22F-3F2F2CE2E9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 y="1828800"/>
            <a:ext cx="5441950" cy="3775197"/>
          </a:xfrm>
          <a:prstGeom prst="rect">
            <a:avLst/>
          </a:prstGeom>
        </p:spPr>
      </p:pic>
    </p:spTree>
    <p:extLst>
      <p:ext uri="{BB962C8B-B14F-4D97-AF65-F5344CB8AC3E}">
        <p14:creationId xmlns:p14="http://schemas.microsoft.com/office/powerpoint/2010/main" val="4237464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94318" cy="563563"/>
          </a:xfrm>
        </p:spPr>
        <p:txBody>
          <a:bodyPr/>
          <a:lstStyle/>
          <a:p>
            <a:pPr fontAlgn="auto">
              <a:spcAft>
                <a:spcPts val="0"/>
              </a:spcAft>
              <a:defRPr/>
            </a:pPr>
            <a:r>
              <a:rPr lang="en-US" sz="3200" dirty="0">
                <a:solidFill>
                  <a:schemeClr val="accent3">
                    <a:lumMod val="50000"/>
                  </a:schemeClr>
                </a:solidFill>
              </a:rPr>
              <a:t>Creating an email Cont.</a:t>
            </a:r>
            <a:endParaRPr lang="en-US" sz="3200" i="1" dirty="0">
              <a:solidFill>
                <a:schemeClr val="accent3">
                  <a:lumMod val="50000"/>
                </a:schemeClr>
              </a:solidFill>
            </a:endParaRPr>
          </a:p>
        </p:txBody>
      </p:sp>
      <p:sp>
        <p:nvSpPr>
          <p:cNvPr id="3" name="TextBox 2"/>
          <p:cNvSpPr txBox="1"/>
          <p:nvPr/>
        </p:nvSpPr>
        <p:spPr>
          <a:xfrm>
            <a:off x="381000" y="792163"/>
            <a:ext cx="7239000" cy="1569660"/>
          </a:xfrm>
          <a:prstGeom prst="rect">
            <a:avLst/>
          </a:prstGeom>
          <a:noFill/>
        </p:spPr>
        <p:txBody>
          <a:bodyPr wrap="square">
            <a:spAutoFit/>
          </a:bodyPr>
          <a:lstStyle/>
          <a:p>
            <a:pPr eaLnBrk="1" fontAlgn="auto" hangingPunct="1">
              <a:spcBef>
                <a:spcPts val="0"/>
              </a:spcBef>
              <a:spcAft>
                <a:spcPts val="0"/>
              </a:spcAft>
              <a:defRPr/>
            </a:pPr>
            <a:r>
              <a:rPr lang="en-US" sz="1600" dirty="0">
                <a:latin typeface="+mn-lt"/>
              </a:rPr>
              <a:t>To edit a picture, just double click onto the picture you want to edit or replace.</a:t>
            </a:r>
          </a:p>
          <a:p>
            <a:pPr eaLnBrk="1" fontAlgn="auto" hangingPunct="1">
              <a:spcBef>
                <a:spcPts val="0"/>
              </a:spcBef>
              <a:spcAft>
                <a:spcPts val="0"/>
              </a:spcAft>
              <a:defRPr/>
            </a:pPr>
            <a:endParaRPr lang="en-US" sz="1600" dirty="0">
              <a:latin typeface="+mn-lt"/>
            </a:endParaRPr>
          </a:p>
          <a:p>
            <a:pPr eaLnBrk="1" fontAlgn="auto" hangingPunct="1">
              <a:spcBef>
                <a:spcPts val="0"/>
              </a:spcBef>
              <a:spcAft>
                <a:spcPts val="0"/>
              </a:spcAft>
              <a:defRPr/>
            </a:pPr>
            <a:r>
              <a:rPr lang="en-US" sz="1600" dirty="0">
                <a:latin typeface="+mn-lt"/>
              </a:rPr>
              <a:t>An editing pop up appears.  You can replace the photo with one you uploaded, or upload one from here.</a:t>
            </a:r>
          </a:p>
          <a:p>
            <a:pPr eaLnBrk="1" fontAlgn="auto" hangingPunct="1">
              <a:spcBef>
                <a:spcPts val="0"/>
              </a:spcBef>
              <a:spcAft>
                <a:spcPts val="0"/>
              </a:spcAft>
              <a:defRPr/>
            </a:pPr>
            <a:endParaRPr lang="en-US" sz="1600" dirty="0">
              <a:latin typeface="+mn-lt"/>
            </a:endParaRPr>
          </a:p>
          <a:p>
            <a:pPr eaLnBrk="1" fontAlgn="auto" hangingPunct="1">
              <a:spcBef>
                <a:spcPts val="0"/>
              </a:spcBef>
              <a:spcAft>
                <a:spcPts val="0"/>
              </a:spcAft>
              <a:defRPr/>
            </a:pPr>
            <a:endParaRPr lang="en-US" sz="1600" dirty="0">
              <a:latin typeface="+mn-lt"/>
            </a:endParaRPr>
          </a:p>
        </p:txBody>
      </p:sp>
      <p:pic>
        <p:nvPicPr>
          <p:cNvPr id="5" name="Picture 4">
            <a:extLst>
              <a:ext uri="{FF2B5EF4-FFF2-40B4-BE49-F238E27FC236}">
                <a16:creationId xmlns:a16="http://schemas.microsoft.com/office/drawing/2014/main" id="{36E43028-9A77-7D47-B862-CEEA73ECB3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2133600"/>
            <a:ext cx="5539512" cy="3490276"/>
          </a:xfrm>
          <a:prstGeom prst="rect">
            <a:avLst/>
          </a:prstGeom>
        </p:spPr>
      </p:pic>
    </p:spTree>
    <p:extLst>
      <p:ext uri="{BB962C8B-B14F-4D97-AF65-F5344CB8AC3E}">
        <p14:creationId xmlns:p14="http://schemas.microsoft.com/office/powerpoint/2010/main" val="947046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94318" cy="563563"/>
          </a:xfrm>
        </p:spPr>
        <p:txBody>
          <a:bodyPr/>
          <a:lstStyle/>
          <a:p>
            <a:pPr fontAlgn="auto">
              <a:spcAft>
                <a:spcPts val="0"/>
              </a:spcAft>
              <a:defRPr/>
            </a:pPr>
            <a:r>
              <a:rPr lang="en-US" sz="3200" dirty="0">
                <a:solidFill>
                  <a:schemeClr val="accent3">
                    <a:lumMod val="50000"/>
                  </a:schemeClr>
                </a:solidFill>
              </a:rPr>
              <a:t>Creating an Email Cont.</a:t>
            </a:r>
            <a:endParaRPr lang="en-US" sz="3200" i="1" dirty="0">
              <a:solidFill>
                <a:schemeClr val="accent3">
                  <a:lumMod val="50000"/>
                </a:schemeClr>
              </a:solidFill>
            </a:endParaRPr>
          </a:p>
        </p:txBody>
      </p:sp>
      <p:sp>
        <p:nvSpPr>
          <p:cNvPr id="3" name="TextBox 2"/>
          <p:cNvSpPr txBox="1"/>
          <p:nvPr/>
        </p:nvSpPr>
        <p:spPr>
          <a:xfrm>
            <a:off x="381000" y="792163"/>
            <a:ext cx="7239000" cy="2554545"/>
          </a:xfrm>
          <a:prstGeom prst="rect">
            <a:avLst/>
          </a:prstGeom>
          <a:noFill/>
        </p:spPr>
        <p:txBody>
          <a:bodyPr wrap="square">
            <a:spAutoFit/>
          </a:bodyPr>
          <a:lstStyle/>
          <a:p>
            <a:pPr eaLnBrk="1" fontAlgn="auto" hangingPunct="1">
              <a:spcBef>
                <a:spcPts val="0"/>
              </a:spcBef>
              <a:spcAft>
                <a:spcPts val="0"/>
              </a:spcAft>
              <a:defRPr/>
            </a:pPr>
            <a:r>
              <a:rPr lang="en-US" sz="1600" dirty="0">
                <a:latin typeface="+mn-lt"/>
              </a:rPr>
              <a:t>Once happy with email click Save in the toolbar and Continue at the top of the window.  Now it will take you to a Scheduling window. </a:t>
            </a:r>
          </a:p>
          <a:p>
            <a:pPr eaLnBrk="1" fontAlgn="auto" hangingPunct="1">
              <a:spcBef>
                <a:spcPts val="0"/>
              </a:spcBef>
              <a:spcAft>
                <a:spcPts val="0"/>
              </a:spcAft>
              <a:defRPr/>
            </a:pPr>
            <a:r>
              <a:rPr lang="en-US" sz="1600" dirty="0">
                <a:latin typeface="+mn-lt"/>
              </a:rPr>
              <a:t>Here need to:</a:t>
            </a:r>
          </a:p>
          <a:p>
            <a:pPr marL="742950" lvl="1" indent="-285750" eaLnBrk="1" fontAlgn="auto" hangingPunct="1">
              <a:spcBef>
                <a:spcPts val="0"/>
              </a:spcBef>
              <a:spcAft>
                <a:spcPts val="0"/>
              </a:spcAft>
              <a:buFont typeface="Wingdings" pitchFamily="2" charset="2"/>
              <a:buChar char="Ø"/>
              <a:defRPr/>
            </a:pPr>
            <a:r>
              <a:rPr lang="en-US" sz="1600" dirty="0">
                <a:latin typeface="+mn-lt"/>
              </a:rPr>
              <a:t>Change title</a:t>
            </a:r>
          </a:p>
          <a:p>
            <a:pPr marL="742950" lvl="1" indent="-285750" eaLnBrk="1" fontAlgn="auto" hangingPunct="1">
              <a:spcBef>
                <a:spcPts val="0"/>
              </a:spcBef>
              <a:spcAft>
                <a:spcPts val="0"/>
              </a:spcAft>
              <a:buFont typeface="Wingdings" pitchFamily="2" charset="2"/>
              <a:buChar char="Ø"/>
              <a:defRPr/>
            </a:pPr>
            <a:r>
              <a:rPr lang="en-US" sz="1600" dirty="0">
                <a:latin typeface="+mn-lt"/>
              </a:rPr>
              <a:t>Add email lists for the email</a:t>
            </a:r>
          </a:p>
          <a:p>
            <a:pPr marL="742950" lvl="1" indent="-285750" eaLnBrk="1" fontAlgn="auto" hangingPunct="1">
              <a:spcBef>
                <a:spcPts val="0"/>
              </a:spcBef>
              <a:spcAft>
                <a:spcPts val="0"/>
              </a:spcAft>
              <a:buFont typeface="Wingdings" pitchFamily="2" charset="2"/>
              <a:buChar char="Ø"/>
              <a:defRPr/>
            </a:pPr>
            <a:r>
              <a:rPr lang="en-US" sz="1600" dirty="0">
                <a:latin typeface="+mn-lt"/>
              </a:rPr>
              <a:t>Schedule email.  “Schedule for later.” Do not take recommendation.  Determine what you think is the best time and day for it to go out. </a:t>
            </a:r>
          </a:p>
          <a:p>
            <a:pPr eaLnBrk="1" fontAlgn="auto" hangingPunct="1">
              <a:spcBef>
                <a:spcPts val="0"/>
              </a:spcBef>
              <a:spcAft>
                <a:spcPts val="0"/>
              </a:spcAft>
              <a:defRPr/>
            </a:pPr>
            <a:r>
              <a:rPr lang="en-US" sz="1600" dirty="0">
                <a:latin typeface="+mn-lt"/>
              </a:rPr>
              <a:t>Select “Schedule”  and it is ready to go. You can remove the email from being scheduled if you don’t want it to go out. </a:t>
            </a:r>
          </a:p>
          <a:p>
            <a:pPr eaLnBrk="1" fontAlgn="auto" hangingPunct="1">
              <a:spcBef>
                <a:spcPts val="0"/>
              </a:spcBef>
              <a:spcAft>
                <a:spcPts val="0"/>
              </a:spcAft>
              <a:defRPr/>
            </a:pPr>
            <a:endParaRPr lang="en-US" sz="1600" dirty="0">
              <a:latin typeface="+mn-lt"/>
            </a:endParaRPr>
          </a:p>
        </p:txBody>
      </p:sp>
      <p:pic>
        <p:nvPicPr>
          <p:cNvPr id="6" name="Picture 5">
            <a:extLst>
              <a:ext uri="{FF2B5EF4-FFF2-40B4-BE49-F238E27FC236}">
                <a16:creationId xmlns:a16="http://schemas.microsoft.com/office/drawing/2014/main" id="{B9DC5B4C-1C3C-EC42-8259-F457DC31E5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156" y="2819400"/>
            <a:ext cx="6100813" cy="3813008"/>
          </a:xfrm>
          <a:prstGeom prst="rect">
            <a:avLst/>
          </a:prstGeom>
        </p:spPr>
      </p:pic>
      <p:sp>
        <p:nvSpPr>
          <p:cNvPr id="7" name="TextBox 6">
            <a:extLst>
              <a:ext uri="{FF2B5EF4-FFF2-40B4-BE49-F238E27FC236}">
                <a16:creationId xmlns:a16="http://schemas.microsoft.com/office/drawing/2014/main" id="{67F04342-C230-D148-A55B-EE63C5EFBB2B}"/>
              </a:ext>
            </a:extLst>
          </p:cNvPr>
          <p:cNvSpPr txBox="1"/>
          <p:nvPr/>
        </p:nvSpPr>
        <p:spPr>
          <a:xfrm>
            <a:off x="6705600" y="3657600"/>
            <a:ext cx="1676400" cy="1569660"/>
          </a:xfrm>
          <a:prstGeom prst="rect">
            <a:avLst/>
          </a:prstGeom>
          <a:noFill/>
        </p:spPr>
        <p:txBody>
          <a:bodyPr wrap="square">
            <a:spAutoFit/>
          </a:bodyPr>
          <a:lstStyle/>
          <a:p>
            <a:pPr eaLnBrk="1" fontAlgn="auto" hangingPunct="1">
              <a:spcBef>
                <a:spcPts val="0"/>
              </a:spcBef>
              <a:spcAft>
                <a:spcPts val="0"/>
              </a:spcAft>
              <a:defRPr/>
            </a:pPr>
            <a:r>
              <a:rPr lang="en-US" sz="1600" dirty="0">
                <a:latin typeface="+mn-lt"/>
              </a:rPr>
              <a:t>If you don’t want to schedule now, you can always select, </a:t>
            </a:r>
            <a:r>
              <a:rPr lang="en-US" sz="1600" b="1" dirty="0">
                <a:latin typeface="+mn-lt"/>
              </a:rPr>
              <a:t>Save as Draft </a:t>
            </a:r>
            <a:r>
              <a:rPr lang="en-US" sz="1600" dirty="0">
                <a:latin typeface="+mn-lt"/>
              </a:rPr>
              <a:t>and schedule later.  </a:t>
            </a:r>
          </a:p>
        </p:txBody>
      </p:sp>
      <p:sp>
        <p:nvSpPr>
          <p:cNvPr id="8" name="Right Arrow 7">
            <a:extLst>
              <a:ext uri="{FF2B5EF4-FFF2-40B4-BE49-F238E27FC236}">
                <a16:creationId xmlns:a16="http://schemas.microsoft.com/office/drawing/2014/main" id="{567F2E49-6176-C24D-9886-91ADE3DFA151}"/>
              </a:ext>
            </a:extLst>
          </p:cNvPr>
          <p:cNvSpPr/>
          <p:nvPr/>
        </p:nvSpPr>
        <p:spPr>
          <a:xfrm>
            <a:off x="457200" y="4800600"/>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326C6A9C-5573-DB42-9985-0719AE45E6C5}"/>
              </a:ext>
            </a:extLst>
          </p:cNvPr>
          <p:cNvSpPr/>
          <p:nvPr/>
        </p:nvSpPr>
        <p:spPr>
          <a:xfrm>
            <a:off x="533400" y="4290030"/>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id="{01850E60-5163-1443-988E-61984B42B2E4}"/>
              </a:ext>
            </a:extLst>
          </p:cNvPr>
          <p:cNvSpPr/>
          <p:nvPr/>
        </p:nvSpPr>
        <p:spPr>
          <a:xfrm>
            <a:off x="3657600" y="5070047"/>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0332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94318" cy="563563"/>
          </a:xfrm>
        </p:spPr>
        <p:txBody>
          <a:bodyPr/>
          <a:lstStyle/>
          <a:p>
            <a:pPr fontAlgn="auto">
              <a:spcAft>
                <a:spcPts val="0"/>
              </a:spcAft>
              <a:defRPr/>
            </a:pPr>
            <a:r>
              <a:rPr lang="en-US" sz="3200" dirty="0">
                <a:solidFill>
                  <a:schemeClr val="accent3">
                    <a:lumMod val="50000"/>
                  </a:schemeClr>
                </a:solidFill>
              </a:rPr>
              <a:t>Creating an Email Cont.</a:t>
            </a:r>
            <a:endParaRPr lang="en-US" sz="3200" i="1" dirty="0">
              <a:solidFill>
                <a:schemeClr val="accent3">
                  <a:lumMod val="50000"/>
                </a:schemeClr>
              </a:solidFill>
            </a:endParaRPr>
          </a:p>
        </p:txBody>
      </p:sp>
      <p:sp>
        <p:nvSpPr>
          <p:cNvPr id="3" name="TextBox 2"/>
          <p:cNvSpPr txBox="1"/>
          <p:nvPr/>
        </p:nvSpPr>
        <p:spPr>
          <a:xfrm>
            <a:off x="381000" y="792163"/>
            <a:ext cx="4495800" cy="830997"/>
          </a:xfrm>
          <a:prstGeom prst="rect">
            <a:avLst/>
          </a:prstGeom>
          <a:noFill/>
        </p:spPr>
        <p:txBody>
          <a:bodyPr wrap="square">
            <a:spAutoFit/>
          </a:bodyPr>
          <a:lstStyle/>
          <a:p>
            <a:pPr eaLnBrk="1" fontAlgn="auto" hangingPunct="1">
              <a:spcBef>
                <a:spcPts val="0"/>
              </a:spcBef>
              <a:spcAft>
                <a:spcPts val="0"/>
              </a:spcAft>
              <a:defRPr/>
            </a:pPr>
            <a:r>
              <a:rPr lang="en-US" sz="1600" dirty="0">
                <a:latin typeface="+mn-lt"/>
              </a:rPr>
              <a:t>Now email is scheduled to go out.  Click “I’m Done.” </a:t>
            </a:r>
          </a:p>
          <a:p>
            <a:pPr eaLnBrk="1" fontAlgn="auto" hangingPunct="1">
              <a:spcBef>
                <a:spcPts val="0"/>
              </a:spcBef>
              <a:spcAft>
                <a:spcPts val="0"/>
              </a:spcAft>
              <a:defRPr/>
            </a:pPr>
            <a:endParaRPr lang="en-US" sz="1600" dirty="0">
              <a:latin typeface="+mn-lt"/>
            </a:endParaRPr>
          </a:p>
          <a:p>
            <a:pPr eaLnBrk="1" fontAlgn="auto" hangingPunct="1">
              <a:spcBef>
                <a:spcPts val="0"/>
              </a:spcBef>
              <a:spcAft>
                <a:spcPts val="0"/>
              </a:spcAft>
              <a:defRPr/>
            </a:pPr>
            <a:endParaRPr lang="en-US" sz="1600" dirty="0">
              <a:latin typeface="+mn-lt"/>
            </a:endParaRPr>
          </a:p>
        </p:txBody>
      </p:sp>
      <p:pic>
        <p:nvPicPr>
          <p:cNvPr id="9" name="Picture 8">
            <a:extLst>
              <a:ext uri="{FF2B5EF4-FFF2-40B4-BE49-F238E27FC236}">
                <a16:creationId xmlns:a16="http://schemas.microsoft.com/office/drawing/2014/main" id="{E331F0C4-96BB-984C-861C-42EC703903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262" y="1207661"/>
            <a:ext cx="4427156" cy="3440539"/>
          </a:xfrm>
          <a:prstGeom prst="rect">
            <a:avLst/>
          </a:prstGeom>
        </p:spPr>
      </p:pic>
      <p:pic>
        <p:nvPicPr>
          <p:cNvPr id="11" name="Picture 10">
            <a:extLst>
              <a:ext uri="{FF2B5EF4-FFF2-40B4-BE49-F238E27FC236}">
                <a16:creationId xmlns:a16="http://schemas.microsoft.com/office/drawing/2014/main" id="{76206A85-FB5B-3F48-8C2D-565F01E252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42873" y="2057400"/>
            <a:ext cx="2703746" cy="2959100"/>
          </a:xfrm>
          <a:prstGeom prst="rect">
            <a:avLst/>
          </a:prstGeom>
        </p:spPr>
      </p:pic>
      <p:sp>
        <p:nvSpPr>
          <p:cNvPr id="12" name="TextBox 11">
            <a:extLst>
              <a:ext uri="{FF2B5EF4-FFF2-40B4-BE49-F238E27FC236}">
                <a16:creationId xmlns:a16="http://schemas.microsoft.com/office/drawing/2014/main" id="{E7984F74-3829-1248-8F43-FA10BD89F3CA}"/>
              </a:ext>
            </a:extLst>
          </p:cNvPr>
          <p:cNvSpPr txBox="1"/>
          <p:nvPr/>
        </p:nvSpPr>
        <p:spPr>
          <a:xfrm>
            <a:off x="5470232" y="1221789"/>
            <a:ext cx="2438400" cy="1077218"/>
          </a:xfrm>
          <a:prstGeom prst="rect">
            <a:avLst/>
          </a:prstGeom>
          <a:noFill/>
        </p:spPr>
        <p:txBody>
          <a:bodyPr wrap="square">
            <a:spAutoFit/>
          </a:bodyPr>
          <a:lstStyle/>
          <a:p>
            <a:pPr eaLnBrk="1" fontAlgn="auto" hangingPunct="1">
              <a:spcBef>
                <a:spcPts val="0"/>
              </a:spcBef>
              <a:spcAft>
                <a:spcPts val="0"/>
              </a:spcAft>
              <a:defRPr/>
            </a:pPr>
            <a:r>
              <a:rPr lang="en-US" sz="1600" dirty="0">
                <a:latin typeface="+mn-lt"/>
              </a:rPr>
              <a:t>Under More Actions, you can </a:t>
            </a:r>
            <a:r>
              <a:rPr lang="en-US" sz="1600" dirty="0" err="1">
                <a:latin typeface="+mn-lt"/>
              </a:rPr>
              <a:t>Unschedule</a:t>
            </a:r>
            <a:r>
              <a:rPr lang="en-US" sz="1600" dirty="0">
                <a:latin typeface="+mn-lt"/>
              </a:rPr>
              <a:t> an email and it will sit as a draft.</a:t>
            </a:r>
          </a:p>
          <a:p>
            <a:pPr eaLnBrk="1" fontAlgn="auto" hangingPunct="1">
              <a:spcBef>
                <a:spcPts val="0"/>
              </a:spcBef>
              <a:spcAft>
                <a:spcPts val="0"/>
              </a:spcAft>
              <a:defRPr/>
            </a:pPr>
            <a:endParaRPr lang="en-US" sz="1600" dirty="0">
              <a:latin typeface="+mn-lt"/>
            </a:endParaRPr>
          </a:p>
        </p:txBody>
      </p:sp>
    </p:spTree>
    <p:extLst>
      <p:ext uri="{BB962C8B-B14F-4D97-AF65-F5344CB8AC3E}">
        <p14:creationId xmlns:p14="http://schemas.microsoft.com/office/powerpoint/2010/main" val="2788899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94318" cy="563563"/>
          </a:xfrm>
        </p:spPr>
        <p:txBody>
          <a:bodyPr/>
          <a:lstStyle/>
          <a:p>
            <a:pPr fontAlgn="auto">
              <a:spcAft>
                <a:spcPts val="0"/>
              </a:spcAft>
              <a:defRPr/>
            </a:pPr>
            <a:r>
              <a:rPr lang="en-US" sz="3200" dirty="0">
                <a:solidFill>
                  <a:schemeClr val="accent3">
                    <a:lumMod val="50000"/>
                  </a:schemeClr>
                </a:solidFill>
              </a:rPr>
              <a:t>Creating an Email: The Email account</a:t>
            </a:r>
            <a:endParaRPr lang="en-US" sz="3200" i="1" dirty="0">
              <a:solidFill>
                <a:schemeClr val="accent3">
                  <a:lumMod val="50000"/>
                </a:schemeClr>
              </a:solidFill>
            </a:endParaRPr>
          </a:p>
        </p:txBody>
      </p:sp>
      <p:sp>
        <p:nvSpPr>
          <p:cNvPr id="3" name="TextBox 2"/>
          <p:cNvSpPr txBox="1"/>
          <p:nvPr/>
        </p:nvSpPr>
        <p:spPr>
          <a:xfrm>
            <a:off x="533400" y="1219200"/>
            <a:ext cx="7391400" cy="1323439"/>
          </a:xfrm>
          <a:prstGeom prst="rect">
            <a:avLst/>
          </a:prstGeom>
          <a:noFill/>
        </p:spPr>
        <p:txBody>
          <a:bodyPr wrap="square">
            <a:spAutoFit/>
          </a:bodyPr>
          <a:lstStyle/>
          <a:p>
            <a:pPr eaLnBrk="1" fontAlgn="auto" hangingPunct="1">
              <a:spcBef>
                <a:spcPts val="0"/>
              </a:spcBef>
              <a:spcAft>
                <a:spcPts val="0"/>
              </a:spcAft>
              <a:defRPr/>
            </a:pPr>
            <a:r>
              <a:rPr lang="en-US" sz="1600" dirty="0">
                <a:latin typeface="+mn-lt"/>
              </a:rPr>
              <a:t>These emails are assigned to a FXE swim team </a:t>
            </a:r>
            <a:r>
              <a:rPr lang="en-US" sz="1600" dirty="0" err="1">
                <a:latin typeface="+mn-lt"/>
              </a:rPr>
              <a:t>gmail</a:t>
            </a:r>
            <a:r>
              <a:rPr lang="en-US" sz="1600" dirty="0">
                <a:latin typeface="+mn-lt"/>
              </a:rPr>
              <a:t> account </a:t>
            </a:r>
            <a:r>
              <a:rPr lang="en-US" sz="1600" dirty="0">
                <a:latin typeface="+mn-lt"/>
                <a:hlinkClick r:id="rId3"/>
              </a:rPr>
              <a:t>fersc.swim@gmail.com</a:t>
            </a:r>
            <a:r>
              <a:rPr lang="en-US" sz="1600" dirty="0">
                <a:latin typeface="+mn-lt"/>
              </a:rPr>
              <a:t> . You will need access to that account and make sure all your emails have </a:t>
            </a:r>
            <a:r>
              <a:rPr lang="en-US" sz="1600" dirty="0" err="1">
                <a:latin typeface="+mn-lt"/>
              </a:rPr>
              <a:t>iy</a:t>
            </a:r>
            <a:r>
              <a:rPr lang="en-US" sz="1600" dirty="0">
                <a:latin typeface="+mn-lt"/>
              </a:rPr>
              <a:t> in from and reply.</a:t>
            </a:r>
          </a:p>
          <a:p>
            <a:pPr eaLnBrk="1" fontAlgn="auto" hangingPunct="1">
              <a:spcBef>
                <a:spcPts val="0"/>
              </a:spcBef>
              <a:spcAft>
                <a:spcPts val="0"/>
              </a:spcAft>
              <a:defRPr/>
            </a:pPr>
            <a:endParaRPr lang="en-US" sz="1600" dirty="0">
              <a:latin typeface="+mn-lt"/>
            </a:endParaRPr>
          </a:p>
          <a:p>
            <a:pPr eaLnBrk="1" fontAlgn="auto" hangingPunct="1">
              <a:spcBef>
                <a:spcPts val="0"/>
              </a:spcBef>
              <a:spcAft>
                <a:spcPts val="0"/>
              </a:spcAft>
              <a:defRPr/>
            </a:pPr>
            <a:endParaRPr lang="en-US" sz="1600" dirty="0">
              <a:latin typeface="+mn-lt"/>
            </a:endParaRPr>
          </a:p>
        </p:txBody>
      </p:sp>
      <p:pic>
        <p:nvPicPr>
          <p:cNvPr id="7" name="Picture 6">
            <a:extLst>
              <a:ext uri="{FF2B5EF4-FFF2-40B4-BE49-F238E27FC236}">
                <a16:creationId xmlns:a16="http://schemas.microsoft.com/office/drawing/2014/main" id="{717C346F-EF88-104F-A00E-0C40CAFB87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2286000"/>
            <a:ext cx="6100813" cy="3813008"/>
          </a:xfrm>
          <a:prstGeom prst="rect">
            <a:avLst/>
          </a:prstGeom>
        </p:spPr>
      </p:pic>
      <p:sp>
        <p:nvSpPr>
          <p:cNvPr id="8" name="Right Arrow 7">
            <a:extLst>
              <a:ext uri="{FF2B5EF4-FFF2-40B4-BE49-F238E27FC236}">
                <a16:creationId xmlns:a16="http://schemas.microsoft.com/office/drawing/2014/main" id="{0B5748F5-F796-3149-9E49-C2D55FB26B18}"/>
              </a:ext>
            </a:extLst>
          </p:cNvPr>
          <p:cNvSpPr/>
          <p:nvPr/>
        </p:nvSpPr>
        <p:spPr>
          <a:xfrm>
            <a:off x="914400" y="5486400"/>
            <a:ext cx="609600" cy="6126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075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01000" cy="563563"/>
          </a:xfrm>
        </p:spPr>
        <p:txBody>
          <a:bodyPr/>
          <a:lstStyle/>
          <a:p>
            <a:pPr fontAlgn="auto">
              <a:spcAft>
                <a:spcPts val="0"/>
              </a:spcAft>
              <a:defRPr/>
            </a:pPr>
            <a:r>
              <a:rPr lang="en-US" sz="3600" dirty="0">
                <a:solidFill>
                  <a:schemeClr val="accent3">
                    <a:lumMod val="50000"/>
                  </a:schemeClr>
                </a:solidFill>
              </a:rPr>
              <a:t>FXE Email Management</a:t>
            </a:r>
            <a:endParaRPr lang="en-US" sz="3200" i="1" dirty="0">
              <a:solidFill>
                <a:schemeClr val="accent3">
                  <a:lumMod val="50000"/>
                </a:schemeClr>
              </a:solidFill>
            </a:endParaRPr>
          </a:p>
        </p:txBody>
      </p:sp>
      <p:sp>
        <p:nvSpPr>
          <p:cNvPr id="3" name="TextBox 2"/>
          <p:cNvSpPr txBox="1"/>
          <p:nvPr/>
        </p:nvSpPr>
        <p:spPr>
          <a:xfrm>
            <a:off x="304800" y="1066800"/>
            <a:ext cx="7924800" cy="3539430"/>
          </a:xfrm>
          <a:prstGeom prst="rect">
            <a:avLst/>
          </a:prstGeom>
          <a:noFill/>
        </p:spPr>
        <p:txBody>
          <a:bodyPr wrap="square">
            <a:spAutoFit/>
          </a:bodyPr>
          <a:lstStyle/>
          <a:p>
            <a:pPr eaLnBrk="1" fontAlgn="auto" hangingPunct="1">
              <a:spcBef>
                <a:spcPts val="0"/>
              </a:spcBef>
              <a:spcAft>
                <a:spcPts val="0"/>
              </a:spcAft>
              <a:defRPr/>
            </a:pPr>
            <a:r>
              <a:rPr lang="en-US" sz="2800" dirty="0">
                <a:latin typeface="+mn-lt"/>
              </a:rPr>
              <a:t>This training will cover:</a:t>
            </a:r>
          </a:p>
          <a:p>
            <a:pPr eaLnBrk="1" fontAlgn="auto" hangingPunct="1">
              <a:spcBef>
                <a:spcPts val="0"/>
              </a:spcBef>
              <a:spcAft>
                <a:spcPts val="0"/>
              </a:spcAft>
              <a:defRPr/>
            </a:pPr>
            <a:endParaRPr lang="en-US" sz="2800" dirty="0">
              <a:latin typeface="+mn-lt"/>
            </a:endParaRPr>
          </a:p>
          <a:p>
            <a:pPr marL="342900" indent="-342900" eaLnBrk="1" fontAlgn="auto" hangingPunct="1">
              <a:spcBef>
                <a:spcPts val="0"/>
              </a:spcBef>
              <a:spcAft>
                <a:spcPts val="0"/>
              </a:spcAft>
              <a:buAutoNum type="arabicPeriod"/>
              <a:defRPr/>
            </a:pPr>
            <a:r>
              <a:rPr lang="en-US" sz="2800" dirty="0">
                <a:latin typeface="+mn-lt"/>
              </a:rPr>
              <a:t>The email schedule and routine during a season.</a:t>
            </a:r>
          </a:p>
          <a:p>
            <a:pPr marL="342900" indent="-342900" eaLnBrk="1" fontAlgn="auto" hangingPunct="1">
              <a:spcBef>
                <a:spcPts val="0"/>
              </a:spcBef>
              <a:spcAft>
                <a:spcPts val="0"/>
              </a:spcAft>
              <a:buAutoNum type="arabicPeriod"/>
              <a:defRPr/>
            </a:pPr>
            <a:r>
              <a:rPr lang="en-US" sz="2800" dirty="0">
                <a:latin typeface="+mn-lt"/>
              </a:rPr>
              <a:t>Our email vendor.</a:t>
            </a:r>
          </a:p>
          <a:p>
            <a:pPr marL="342900" indent="-342900" eaLnBrk="1" fontAlgn="auto" hangingPunct="1">
              <a:spcBef>
                <a:spcPts val="0"/>
              </a:spcBef>
              <a:spcAft>
                <a:spcPts val="0"/>
              </a:spcAft>
              <a:buAutoNum type="arabicPeriod"/>
              <a:defRPr/>
            </a:pPr>
            <a:r>
              <a:rPr lang="en-US" sz="2800" dirty="0">
                <a:latin typeface="+mn-lt"/>
              </a:rPr>
              <a:t>How to navigate the email vendor site.</a:t>
            </a:r>
          </a:p>
          <a:p>
            <a:pPr marL="342900" indent="-342900" eaLnBrk="1" fontAlgn="auto" hangingPunct="1">
              <a:spcBef>
                <a:spcPts val="0"/>
              </a:spcBef>
              <a:spcAft>
                <a:spcPts val="0"/>
              </a:spcAft>
              <a:buAutoNum type="arabicPeriod"/>
              <a:defRPr/>
            </a:pPr>
            <a:r>
              <a:rPr lang="en-US" sz="2800" dirty="0">
                <a:latin typeface="+mn-lt"/>
              </a:rPr>
              <a:t>How to create and edit an email list</a:t>
            </a:r>
          </a:p>
          <a:p>
            <a:pPr marL="342900" indent="-342900" eaLnBrk="1" fontAlgn="auto" hangingPunct="1">
              <a:spcBef>
                <a:spcPts val="0"/>
              </a:spcBef>
              <a:spcAft>
                <a:spcPts val="0"/>
              </a:spcAft>
              <a:buAutoNum type="arabicPeriod"/>
              <a:defRPr/>
            </a:pPr>
            <a:r>
              <a:rPr lang="en-US" sz="2800" dirty="0">
                <a:latin typeface="+mn-lt"/>
              </a:rPr>
              <a:t>How to create and edit an email.</a:t>
            </a:r>
          </a:p>
          <a:p>
            <a:pPr marL="342900" indent="-342900" eaLnBrk="1" fontAlgn="auto" hangingPunct="1">
              <a:spcBef>
                <a:spcPts val="0"/>
              </a:spcBef>
              <a:spcAft>
                <a:spcPts val="0"/>
              </a:spcAft>
              <a:buAutoNum type="arabicPeriod"/>
              <a:defRPr/>
            </a:pPr>
            <a:r>
              <a:rPr lang="en-US" sz="2800" dirty="0">
                <a:latin typeface="+mn-lt"/>
              </a:rPr>
              <a:t>How to send an email.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94318" cy="563563"/>
          </a:xfrm>
        </p:spPr>
        <p:txBody>
          <a:bodyPr/>
          <a:lstStyle/>
          <a:p>
            <a:pPr fontAlgn="auto">
              <a:spcAft>
                <a:spcPts val="0"/>
              </a:spcAft>
              <a:defRPr/>
            </a:pPr>
            <a:r>
              <a:rPr lang="en-US" sz="3200" dirty="0">
                <a:solidFill>
                  <a:schemeClr val="accent3">
                    <a:lumMod val="50000"/>
                  </a:schemeClr>
                </a:solidFill>
              </a:rPr>
              <a:t>Email Schedule and Routine During Swim Season</a:t>
            </a:r>
            <a:endParaRPr lang="en-US" sz="3200" i="1" dirty="0">
              <a:solidFill>
                <a:schemeClr val="accent3">
                  <a:lumMod val="50000"/>
                </a:schemeClr>
              </a:solidFill>
            </a:endParaRPr>
          </a:p>
        </p:txBody>
      </p:sp>
      <p:sp>
        <p:nvSpPr>
          <p:cNvPr id="3" name="TextBox 2"/>
          <p:cNvSpPr txBox="1"/>
          <p:nvPr/>
        </p:nvSpPr>
        <p:spPr>
          <a:xfrm>
            <a:off x="445718" y="1143000"/>
            <a:ext cx="7499350" cy="5755422"/>
          </a:xfrm>
          <a:prstGeom prst="rect">
            <a:avLst/>
          </a:prstGeom>
          <a:noFill/>
        </p:spPr>
        <p:txBody>
          <a:bodyPr wrap="square">
            <a:spAutoFit/>
          </a:bodyPr>
          <a:lstStyle/>
          <a:p>
            <a:pPr eaLnBrk="1" fontAlgn="auto" hangingPunct="1">
              <a:spcBef>
                <a:spcPts val="0"/>
              </a:spcBef>
              <a:spcAft>
                <a:spcPts val="0"/>
              </a:spcAft>
              <a:defRPr/>
            </a:pPr>
            <a:r>
              <a:rPr lang="en-US" sz="1600" dirty="0">
                <a:latin typeface="+mn-lt"/>
              </a:rPr>
              <a:t>Broadly the email schedule is:</a:t>
            </a:r>
          </a:p>
          <a:p>
            <a:pPr eaLnBrk="1" fontAlgn="auto" hangingPunct="1">
              <a:spcBef>
                <a:spcPts val="0"/>
              </a:spcBef>
              <a:spcAft>
                <a:spcPts val="0"/>
              </a:spcAft>
              <a:defRPr/>
            </a:pPr>
            <a:endParaRPr lang="en-US" sz="1600" dirty="0">
              <a:latin typeface="+mn-lt"/>
            </a:endParaRPr>
          </a:p>
          <a:p>
            <a:pPr marL="457200" indent="-457200" eaLnBrk="1" fontAlgn="auto" hangingPunct="1">
              <a:spcBef>
                <a:spcPts val="0"/>
              </a:spcBef>
              <a:spcAft>
                <a:spcPts val="0"/>
              </a:spcAft>
              <a:buFont typeface="+mj-lt"/>
              <a:buAutoNum type="arabicPeriod"/>
              <a:defRPr/>
            </a:pPr>
            <a:r>
              <a:rPr lang="en-US" sz="1600" dirty="0">
                <a:latin typeface="+mn-lt"/>
              </a:rPr>
              <a:t>Introduction email in March – April.</a:t>
            </a:r>
          </a:p>
          <a:p>
            <a:pPr marL="457200" indent="-457200" eaLnBrk="1" fontAlgn="auto" hangingPunct="1">
              <a:spcBef>
                <a:spcPts val="0"/>
              </a:spcBef>
              <a:spcAft>
                <a:spcPts val="0"/>
              </a:spcAft>
              <a:buFont typeface="+mj-lt"/>
              <a:buAutoNum type="arabicPeriod"/>
              <a:defRPr/>
            </a:pPr>
            <a:r>
              <a:rPr lang="en-US" sz="1600" dirty="0">
                <a:latin typeface="+mn-lt"/>
              </a:rPr>
              <a:t>Registration Announcement email. April - May</a:t>
            </a:r>
          </a:p>
          <a:p>
            <a:pPr marL="457200" indent="-457200" eaLnBrk="1" fontAlgn="auto" hangingPunct="1">
              <a:spcBef>
                <a:spcPts val="0"/>
              </a:spcBef>
              <a:spcAft>
                <a:spcPts val="0"/>
              </a:spcAft>
              <a:buFont typeface="+mj-lt"/>
              <a:buAutoNum type="arabicPeriod"/>
              <a:defRPr/>
            </a:pPr>
            <a:r>
              <a:rPr lang="en-US" sz="1600" dirty="0">
                <a:latin typeface="+mn-lt"/>
              </a:rPr>
              <a:t>Registration reminder emails (several). April May</a:t>
            </a:r>
          </a:p>
          <a:p>
            <a:pPr marL="457200" indent="-457200" eaLnBrk="1" fontAlgn="auto" hangingPunct="1">
              <a:spcBef>
                <a:spcPts val="0"/>
              </a:spcBef>
              <a:spcAft>
                <a:spcPts val="0"/>
              </a:spcAft>
              <a:buFont typeface="+mj-lt"/>
              <a:buAutoNum type="arabicPeriod"/>
              <a:defRPr/>
            </a:pPr>
            <a:r>
              <a:rPr lang="en-US" sz="1600" dirty="0">
                <a:latin typeface="+mn-lt"/>
              </a:rPr>
              <a:t>Practice schedule email. April May </a:t>
            </a:r>
          </a:p>
          <a:p>
            <a:pPr marL="457200" indent="-457200" eaLnBrk="1" fontAlgn="auto" hangingPunct="1">
              <a:spcBef>
                <a:spcPts val="0"/>
              </a:spcBef>
              <a:spcAft>
                <a:spcPts val="0"/>
              </a:spcAft>
              <a:buFont typeface="+mj-lt"/>
              <a:buAutoNum type="arabicPeriod"/>
              <a:defRPr/>
            </a:pPr>
            <a:r>
              <a:rPr lang="en-US" sz="1600" dirty="0">
                <a:latin typeface="+mn-lt"/>
              </a:rPr>
              <a:t>Inter squad meet email:  details. May</a:t>
            </a:r>
          </a:p>
          <a:p>
            <a:pPr marL="457200" indent="-457200" eaLnBrk="1" fontAlgn="auto" hangingPunct="1">
              <a:spcBef>
                <a:spcPts val="0"/>
              </a:spcBef>
              <a:spcAft>
                <a:spcPts val="0"/>
              </a:spcAft>
              <a:buFont typeface="+mj-lt"/>
              <a:buAutoNum type="arabicPeriod"/>
              <a:defRPr/>
            </a:pPr>
            <a:r>
              <a:rPr lang="en-US" sz="1600" dirty="0">
                <a:latin typeface="+mn-lt"/>
              </a:rPr>
              <a:t>Inter squad meet email: event and heat sheets email. June</a:t>
            </a:r>
          </a:p>
          <a:p>
            <a:pPr marL="457200" indent="-457200" eaLnBrk="1" fontAlgn="auto" hangingPunct="1">
              <a:spcBef>
                <a:spcPts val="0"/>
              </a:spcBef>
              <a:spcAft>
                <a:spcPts val="0"/>
              </a:spcAft>
              <a:buFont typeface="+mj-lt"/>
              <a:buAutoNum type="arabicPeriod"/>
              <a:defRPr/>
            </a:pPr>
            <a:r>
              <a:rPr lang="en-US" sz="1600" dirty="0">
                <a:latin typeface="+mn-lt"/>
              </a:rPr>
              <a:t>Inter squad meet email: Results. June</a:t>
            </a:r>
          </a:p>
          <a:p>
            <a:pPr marL="457200" indent="-457200" eaLnBrk="1" fontAlgn="auto" hangingPunct="1">
              <a:spcBef>
                <a:spcPts val="0"/>
              </a:spcBef>
              <a:spcAft>
                <a:spcPts val="0"/>
              </a:spcAft>
              <a:buFont typeface="+mj-lt"/>
              <a:buAutoNum type="arabicPeriod"/>
              <a:defRPr/>
            </a:pPr>
            <a:r>
              <a:rPr lang="en-US" sz="1600" dirty="0">
                <a:latin typeface="+mn-lt"/>
              </a:rPr>
              <a:t>Swim Meet emails follow same pattern: June</a:t>
            </a:r>
          </a:p>
          <a:p>
            <a:pPr marL="914400" lvl="1" indent="-457200" eaLnBrk="1" fontAlgn="auto" hangingPunct="1">
              <a:spcBef>
                <a:spcPts val="0"/>
              </a:spcBef>
              <a:spcAft>
                <a:spcPts val="0"/>
              </a:spcAft>
              <a:buFont typeface="+mj-lt"/>
              <a:buAutoNum type="arabicPeriod"/>
              <a:defRPr/>
            </a:pPr>
            <a:r>
              <a:rPr lang="en-US" sz="1600" dirty="0">
                <a:latin typeface="+mn-lt"/>
              </a:rPr>
              <a:t>Before meet: send details email.</a:t>
            </a:r>
          </a:p>
          <a:p>
            <a:pPr marL="914400" lvl="1" indent="-457200" eaLnBrk="1" fontAlgn="auto" hangingPunct="1">
              <a:spcBef>
                <a:spcPts val="0"/>
              </a:spcBef>
              <a:spcAft>
                <a:spcPts val="0"/>
              </a:spcAft>
              <a:buFont typeface="+mj-lt"/>
              <a:buAutoNum type="arabicPeriod"/>
              <a:defRPr/>
            </a:pPr>
            <a:r>
              <a:rPr lang="en-US" sz="1600" dirty="0">
                <a:latin typeface="+mn-lt"/>
              </a:rPr>
              <a:t>Before meet: if can, send heat sheet and event sheet email link in details email, but more often than not need to send a separate email because heat sheets not ready.  Sometimes you will need to send a couple heat sheet emails as the coaches make changes.</a:t>
            </a:r>
          </a:p>
          <a:p>
            <a:pPr marL="914400" lvl="1" indent="-457200" eaLnBrk="1" fontAlgn="auto" hangingPunct="1">
              <a:spcBef>
                <a:spcPts val="0"/>
              </a:spcBef>
              <a:spcAft>
                <a:spcPts val="0"/>
              </a:spcAft>
              <a:buFont typeface="+mj-lt"/>
              <a:buAutoNum type="arabicPeriod"/>
              <a:defRPr/>
            </a:pPr>
            <a:r>
              <a:rPr lang="en-US" sz="1600" dirty="0">
                <a:latin typeface="+mn-lt"/>
              </a:rPr>
              <a:t>After Meet:  results email.</a:t>
            </a:r>
          </a:p>
          <a:p>
            <a:pPr marL="457200" indent="-457200" eaLnBrk="1" fontAlgn="auto" hangingPunct="1">
              <a:spcBef>
                <a:spcPts val="0"/>
              </a:spcBef>
              <a:spcAft>
                <a:spcPts val="0"/>
              </a:spcAft>
              <a:buFont typeface="+mj-lt"/>
              <a:buAutoNum type="arabicPeriod"/>
              <a:defRPr/>
            </a:pPr>
            <a:r>
              <a:rPr lang="en-US" sz="1600" dirty="0">
                <a:latin typeface="+mn-lt"/>
              </a:rPr>
              <a:t>Various socials emails. June</a:t>
            </a:r>
          </a:p>
          <a:p>
            <a:pPr marL="457200" indent="-457200" eaLnBrk="1" fontAlgn="auto" hangingPunct="1">
              <a:spcBef>
                <a:spcPts val="0"/>
              </a:spcBef>
              <a:spcAft>
                <a:spcPts val="0"/>
              </a:spcAft>
              <a:buFont typeface="+mj-lt"/>
              <a:buAutoNum type="arabicPeriod"/>
              <a:defRPr/>
            </a:pPr>
            <a:r>
              <a:rPr lang="en-US" sz="1600" dirty="0">
                <a:latin typeface="+mn-lt"/>
              </a:rPr>
              <a:t>Year round swim team email announcements. June</a:t>
            </a:r>
          </a:p>
          <a:p>
            <a:pPr marL="457200" indent="-457200" eaLnBrk="1" fontAlgn="auto" hangingPunct="1">
              <a:spcBef>
                <a:spcPts val="0"/>
              </a:spcBef>
              <a:spcAft>
                <a:spcPts val="0"/>
              </a:spcAft>
              <a:buFont typeface="+mj-lt"/>
              <a:buAutoNum type="arabicPeriod"/>
              <a:defRPr/>
            </a:pPr>
            <a:r>
              <a:rPr lang="en-US" sz="1600" dirty="0">
                <a:latin typeface="+mn-lt"/>
              </a:rPr>
              <a:t>All Star Meet emails follow same pattern as swim meet emails. July</a:t>
            </a:r>
          </a:p>
          <a:p>
            <a:pPr marL="457200" indent="-457200" eaLnBrk="1" fontAlgn="auto" hangingPunct="1">
              <a:spcBef>
                <a:spcPts val="0"/>
              </a:spcBef>
              <a:spcAft>
                <a:spcPts val="0"/>
              </a:spcAft>
              <a:buFont typeface="+mj-lt"/>
              <a:buAutoNum type="arabicPeriod"/>
              <a:defRPr/>
            </a:pPr>
            <a:r>
              <a:rPr lang="en-US" sz="1600" dirty="0">
                <a:latin typeface="+mn-lt"/>
              </a:rPr>
              <a:t>End of year banquet announcement email. July</a:t>
            </a:r>
          </a:p>
          <a:p>
            <a:pPr marL="457200" indent="-457200" eaLnBrk="1" fontAlgn="auto" hangingPunct="1">
              <a:spcBef>
                <a:spcPts val="0"/>
              </a:spcBef>
              <a:spcAft>
                <a:spcPts val="0"/>
              </a:spcAft>
              <a:buFont typeface="+mj-lt"/>
              <a:buAutoNum type="arabicPeriod"/>
              <a:defRPr/>
            </a:pPr>
            <a:endParaRPr lang="en-US" sz="1600" dirty="0">
              <a:latin typeface="+mn-lt"/>
            </a:endParaRPr>
          </a:p>
          <a:p>
            <a:pPr marL="457200" indent="-457200" eaLnBrk="1" fontAlgn="auto" hangingPunct="1">
              <a:spcBef>
                <a:spcPts val="0"/>
              </a:spcBef>
              <a:spcAft>
                <a:spcPts val="0"/>
              </a:spcAft>
              <a:buFont typeface="+mj-lt"/>
              <a:buAutoNum type="arabicPeriod"/>
              <a:defRPr/>
            </a:pPr>
            <a:endParaRPr lang="en-US" sz="1600" dirty="0">
              <a:latin typeface="+mn-lt"/>
            </a:endParaRPr>
          </a:p>
          <a:p>
            <a:pPr eaLnBrk="1" fontAlgn="auto" hangingPunct="1">
              <a:spcBef>
                <a:spcPts val="0"/>
              </a:spcBef>
              <a:spcAft>
                <a:spcPts val="0"/>
              </a:spcAft>
              <a:defRPr/>
            </a:pPr>
            <a:endParaRPr lang="en-US" sz="1600" dirty="0">
              <a:latin typeface="+mn-lt"/>
            </a:endParaRPr>
          </a:p>
        </p:txBody>
      </p:sp>
    </p:spTree>
    <p:extLst>
      <p:ext uri="{BB962C8B-B14F-4D97-AF65-F5344CB8AC3E}">
        <p14:creationId xmlns:p14="http://schemas.microsoft.com/office/powerpoint/2010/main" val="914051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94318" cy="563563"/>
          </a:xfrm>
        </p:spPr>
        <p:txBody>
          <a:bodyPr/>
          <a:lstStyle/>
          <a:p>
            <a:pPr fontAlgn="auto">
              <a:spcAft>
                <a:spcPts val="0"/>
              </a:spcAft>
              <a:defRPr/>
            </a:pPr>
            <a:r>
              <a:rPr lang="en-US" sz="3200" dirty="0">
                <a:solidFill>
                  <a:schemeClr val="accent3">
                    <a:lumMod val="50000"/>
                  </a:schemeClr>
                </a:solidFill>
              </a:rPr>
              <a:t>Our Vendor: Constant Contact</a:t>
            </a:r>
            <a:endParaRPr lang="en-US" sz="3200" i="1" dirty="0">
              <a:solidFill>
                <a:schemeClr val="accent3">
                  <a:lumMod val="50000"/>
                </a:schemeClr>
              </a:solidFill>
            </a:endParaRPr>
          </a:p>
        </p:txBody>
      </p:sp>
      <p:sp>
        <p:nvSpPr>
          <p:cNvPr id="3" name="TextBox 2"/>
          <p:cNvSpPr txBox="1"/>
          <p:nvPr/>
        </p:nvSpPr>
        <p:spPr>
          <a:xfrm>
            <a:off x="457200" y="914400"/>
            <a:ext cx="7499350" cy="1569660"/>
          </a:xfrm>
          <a:prstGeom prst="rect">
            <a:avLst/>
          </a:prstGeom>
          <a:noFill/>
        </p:spPr>
        <p:txBody>
          <a:bodyPr wrap="square">
            <a:spAutoFit/>
          </a:bodyPr>
          <a:lstStyle/>
          <a:p>
            <a:pPr eaLnBrk="1" fontAlgn="auto" hangingPunct="1">
              <a:spcBef>
                <a:spcPts val="0"/>
              </a:spcBef>
              <a:spcAft>
                <a:spcPts val="0"/>
              </a:spcAft>
              <a:defRPr/>
            </a:pPr>
            <a:r>
              <a:rPr lang="en-US" sz="1600" dirty="0">
                <a:latin typeface="+mn-lt"/>
              </a:rPr>
              <a:t>Our email vendor and the email vendor for the club is: Constant Contact.  Please ask board or swim rep for login and password.  </a:t>
            </a:r>
          </a:p>
          <a:p>
            <a:pPr eaLnBrk="1" fontAlgn="auto" hangingPunct="1">
              <a:spcBef>
                <a:spcPts val="0"/>
              </a:spcBef>
              <a:spcAft>
                <a:spcPts val="0"/>
              </a:spcAft>
              <a:defRPr/>
            </a:pPr>
            <a:endParaRPr lang="en-US" sz="1600" dirty="0">
              <a:latin typeface="+mn-lt"/>
            </a:endParaRPr>
          </a:p>
          <a:p>
            <a:pPr eaLnBrk="1" fontAlgn="auto" hangingPunct="1">
              <a:spcBef>
                <a:spcPts val="0"/>
              </a:spcBef>
              <a:spcAft>
                <a:spcPts val="0"/>
              </a:spcAft>
              <a:defRPr/>
            </a:pPr>
            <a:r>
              <a:rPr lang="en-US" sz="1600" dirty="0">
                <a:latin typeface="+mn-lt"/>
                <a:hlinkClick r:id="rId3"/>
              </a:rPr>
              <a:t>https://www.constantcontact.com/account-home</a:t>
            </a:r>
            <a:endParaRPr lang="en-US" sz="1600" dirty="0">
              <a:latin typeface="+mn-lt"/>
            </a:endParaRPr>
          </a:p>
          <a:p>
            <a:pPr eaLnBrk="1" fontAlgn="auto" hangingPunct="1">
              <a:spcBef>
                <a:spcPts val="0"/>
              </a:spcBef>
              <a:spcAft>
                <a:spcPts val="0"/>
              </a:spcAft>
              <a:defRPr/>
            </a:pPr>
            <a:endParaRPr lang="en-US" sz="1600" dirty="0">
              <a:latin typeface="+mn-lt"/>
            </a:endParaRPr>
          </a:p>
          <a:p>
            <a:pPr eaLnBrk="1" fontAlgn="auto" hangingPunct="1">
              <a:spcBef>
                <a:spcPts val="0"/>
              </a:spcBef>
              <a:spcAft>
                <a:spcPts val="0"/>
              </a:spcAft>
              <a:defRPr/>
            </a:pPr>
            <a:r>
              <a:rPr lang="en-US" sz="1600" dirty="0">
                <a:latin typeface="+mn-lt"/>
              </a:rPr>
              <a:t>When you log in you will see the main page: The default is “Recent Campaigns”</a:t>
            </a:r>
          </a:p>
        </p:txBody>
      </p:sp>
      <p:pic>
        <p:nvPicPr>
          <p:cNvPr id="11" name="Picture 10">
            <a:extLst>
              <a:ext uri="{FF2B5EF4-FFF2-40B4-BE49-F238E27FC236}">
                <a16:creationId xmlns:a16="http://schemas.microsoft.com/office/drawing/2014/main" id="{37311B27-C1F6-0B4D-A134-A3770E8711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2463183"/>
            <a:ext cx="6477000" cy="4048125"/>
          </a:xfrm>
          <a:prstGeom prst="rect">
            <a:avLst/>
          </a:prstGeom>
        </p:spPr>
      </p:pic>
      <p:sp>
        <p:nvSpPr>
          <p:cNvPr id="12" name="TextBox 11">
            <a:extLst>
              <a:ext uri="{FF2B5EF4-FFF2-40B4-BE49-F238E27FC236}">
                <a16:creationId xmlns:a16="http://schemas.microsoft.com/office/drawing/2014/main" id="{AFE86C22-2064-B141-9147-248B19961E7E}"/>
              </a:ext>
            </a:extLst>
          </p:cNvPr>
          <p:cNvSpPr txBox="1"/>
          <p:nvPr/>
        </p:nvSpPr>
        <p:spPr>
          <a:xfrm>
            <a:off x="6858000" y="2743200"/>
            <a:ext cx="1524000" cy="4031873"/>
          </a:xfrm>
          <a:prstGeom prst="rect">
            <a:avLst/>
          </a:prstGeom>
          <a:noFill/>
        </p:spPr>
        <p:txBody>
          <a:bodyPr wrap="square" rtlCol="0">
            <a:spAutoFit/>
          </a:bodyPr>
          <a:lstStyle/>
          <a:p>
            <a:pPr marL="114300" indent="-114300">
              <a:buFont typeface="Wingdings" pitchFamily="2" charset="2"/>
              <a:buChar char="Ø"/>
            </a:pPr>
            <a:r>
              <a:rPr lang="en-US" sz="1600" dirty="0"/>
              <a:t>An email you send to a distribution is called a “campaign.”</a:t>
            </a:r>
          </a:p>
          <a:p>
            <a:pPr marL="114300" indent="-114300">
              <a:buFont typeface="Wingdings" pitchFamily="2" charset="2"/>
              <a:buChar char="Ø"/>
            </a:pPr>
            <a:endParaRPr lang="en-US" sz="1600" dirty="0"/>
          </a:p>
          <a:p>
            <a:pPr marL="114300" indent="-114300">
              <a:buFont typeface="Wingdings" pitchFamily="2" charset="2"/>
              <a:buChar char="Ø"/>
            </a:pPr>
            <a:r>
              <a:rPr lang="en-US" sz="1600" dirty="0"/>
              <a:t>You can track responses and percentages.</a:t>
            </a:r>
          </a:p>
          <a:p>
            <a:pPr marL="114300" indent="-114300">
              <a:buFont typeface="Wingdings" pitchFamily="2" charset="2"/>
              <a:buChar char="Ø"/>
            </a:pPr>
            <a:endParaRPr lang="en-US" sz="1600" dirty="0"/>
          </a:p>
          <a:p>
            <a:pPr marL="114300" indent="-114300">
              <a:buFont typeface="Wingdings" pitchFamily="2" charset="2"/>
              <a:buChar char="Ø"/>
            </a:pPr>
            <a:r>
              <a:rPr lang="en-US" sz="1600" dirty="0"/>
              <a:t>Next select “View all Campaigns.” or can always click “Campaigns.”</a:t>
            </a:r>
          </a:p>
        </p:txBody>
      </p:sp>
      <p:sp>
        <p:nvSpPr>
          <p:cNvPr id="14" name="Left Arrow 13">
            <a:extLst>
              <a:ext uri="{FF2B5EF4-FFF2-40B4-BE49-F238E27FC236}">
                <a16:creationId xmlns:a16="http://schemas.microsoft.com/office/drawing/2014/main" id="{56393562-DECC-464A-9559-B2DF999AD448}"/>
              </a:ext>
            </a:extLst>
          </p:cNvPr>
          <p:cNvSpPr/>
          <p:nvPr/>
        </p:nvSpPr>
        <p:spPr>
          <a:xfrm>
            <a:off x="1371600" y="3200400"/>
            <a:ext cx="7620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a:extLst>
              <a:ext uri="{FF2B5EF4-FFF2-40B4-BE49-F238E27FC236}">
                <a16:creationId xmlns:a16="http://schemas.microsoft.com/office/drawing/2014/main" id="{2D15157B-0DD6-384A-9CFC-8ED1BC6F8FB5}"/>
              </a:ext>
            </a:extLst>
          </p:cNvPr>
          <p:cNvSpPr/>
          <p:nvPr/>
        </p:nvSpPr>
        <p:spPr>
          <a:xfrm>
            <a:off x="152400" y="27432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136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94318" cy="563563"/>
          </a:xfrm>
        </p:spPr>
        <p:txBody>
          <a:bodyPr/>
          <a:lstStyle/>
          <a:p>
            <a:pPr fontAlgn="auto">
              <a:spcAft>
                <a:spcPts val="0"/>
              </a:spcAft>
              <a:defRPr/>
            </a:pPr>
            <a:r>
              <a:rPr lang="en-US" sz="3200" dirty="0">
                <a:solidFill>
                  <a:schemeClr val="accent3">
                    <a:lumMod val="50000"/>
                  </a:schemeClr>
                </a:solidFill>
              </a:rPr>
              <a:t>Main Menu Screen</a:t>
            </a:r>
            <a:endParaRPr lang="en-US" sz="3200" i="1" dirty="0">
              <a:solidFill>
                <a:schemeClr val="accent3">
                  <a:lumMod val="50000"/>
                </a:schemeClr>
              </a:solidFill>
            </a:endParaRPr>
          </a:p>
        </p:txBody>
      </p:sp>
      <p:sp>
        <p:nvSpPr>
          <p:cNvPr id="3" name="TextBox 2"/>
          <p:cNvSpPr txBox="1"/>
          <p:nvPr/>
        </p:nvSpPr>
        <p:spPr>
          <a:xfrm>
            <a:off x="457200" y="914400"/>
            <a:ext cx="7499350" cy="1077218"/>
          </a:xfrm>
          <a:prstGeom prst="rect">
            <a:avLst/>
          </a:prstGeom>
          <a:noFill/>
        </p:spPr>
        <p:txBody>
          <a:bodyPr wrap="square">
            <a:spAutoFit/>
          </a:bodyPr>
          <a:lstStyle/>
          <a:p>
            <a:pPr eaLnBrk="1" fontAlgn="auto" hangingPunct="1">
              <a:spcBef>
                <a:spcPts val="0"/>
              </a:spcBef>
              <a:spcAft>
                <a:spcPts val="0"/>
              </a:spcAft>
              <a:defRPr/>
            </a:pPr>
            <a:r>
              <a:rPr lang="en-US" sz="1600" dirty="0">
                <a:latin typeface="+mn-lt"/>
              </a:rPr>
              <a:t>Main menu screen is made up of a couple components would will need:</a:t>
            </a:r>
          </a:p>
          <a:p>
            <a:pPr marL="742950" lvl="1" indent="-285750" eaLnBrk="1" fontAlgn="auto" hangingPunct="1">
              <a:spcBef>
                <a:spcPts val="0"/>
              </a:spcBef>
              <a:spcAft>
                <a:spcPts val="0"/>
              </a:spcAft>
              <a:buFont typeface="Wingdings" pitchFamily="2" charset="2"/>
              <a:buChar char="Ø"/>
              <a:defRPr/>
            </a:pPr>
            <a:r>
              <a:rPr lang="en-US" sz="1600" dirty="0"/>
              <a:t>Contacts: for email lists</a:t>
            </a:r>
            <a:endParaRPr lang="en-US" sz="1600" dirty="0">
              <a:latin typeface="+mn-lt"/>
            </a:endParaRPr>
          </a:p>
          <a:p>
            <a:pPr marL="742950" lvl="1" indent="-285750" eaLnBrk="1" fontAlgn="auto" hangingPunct="1">
              <a:spcBef>
                <a:spcPts val="0"/>
              </a:spcBef>
              <a:spcAft>
                <a:spcPts val="0"/>
              </a:spcAft>
              <a:buFont typeface="Wingdings" pitchFamily="2" charset="2"/>
              <a:buChar char="Ø"/>
              <a:defRPr/>
            </a:pPr>
            <a:r>
              <a:rPr lang="en-US" sz="1600" dirty="0">
                <a:latin typeface="+mn-lt"/>
              </a:rPr>
              <a:t>Folders:  This is where all 2018 Swim team emails are archived</a:t>
            </a:r>
          </a:p>
          <a:p>
            <a:pPr marL="742950" lvl="1" indent="-285750" eaLnBrk="1" fontAlgn="auto" hangingPunct="1">
              <a:spcBef>
                <a:spcPts val="0"/>
              </a:spcBef>
              <a:spcAft>
                <a:spcPts val="0"/>
              </a:spcAft>
              <a:buFont typeface="Wingdings" pitchFamily="2" charset="2"/>
              <a:buChar char="Ø"/>
              <a:defRPr/>
            </a:pPr>
            <a:r>
              <a:rPr lang="en-US" sz="1600" dirty="0">
                <a:latin typeface="+mn-lt"/>
              </a:rPr>
              <a:t>Library:  where pictures and documents are housed for inclusion in an email,</a:t>
            </a:r>
          </a:p>
        </p:txBody>
      </p:sp>
      <p:pic>
        <p:nvPicPr>
          <p:cNvPr id="5" name="Picture 4">
            <a:extLst>
              <a:ext uri="{FF2B5EF4-FFF2-40B4-BE49-F238E27FC236}">
                <a16:creationId xmlns:a16="http://schemas.microsoft.com/office/drawing/2014/main" id="{34B21A81-2CD7-6740-829A-2F712F6F41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667000"/>
            <a:ext cx="6278880" cy="3924300"/>
          </a:xfrm>
          <a:prstGeom prst="rect">
            <a:avLst/>
          </a:prstGeom>
        </p:spPr>
      </p:pic>
      <p:pic>
        <p:nvPicPr>
          <p:cNvPr id="9" name="Picture 8">
            <a:extLst>
              <a:ext uri="{FF2B5EF4-FFF2-40B4-BE49-F238E27FC236}">
                <a16:creationId xmlns:a16="http://schemas.microsoft.com/office/drawing/2014/main" id="{3060833F-A49E-1346-9386-E2EA89C53B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02856" y="2634916"/>
            <a:ext cx="2305049" cy="2603500"/>
          </a:xfrm>
          <a:prstGeom prst="rect">
            <a:avLst/>
          </a:prstGeom>
        </p:spPr>
      </p:pic>
      <p:sp>
        <p:nvSpPr>
          <p:cNvPr id="10" name="TextBox 9">
            <a:extLst>
              <a:ext uri="{FF2B5EF4-FFF2-40B4-BE49-F238E27FC236}">
                <a16:creationId xmlns:a16="http://schemas.microsoft.com/office/drawing/2014/main" id="{23E8A224-F965-D544-8CC8-B4B20103502B}"/>
              </a:ext>
            </a:extLst>
          </p:cNvPr>
          <p:cNvSpPr txBox="1"/>
          <p:nvPr/>
        </p:nvSpPr>
        <p:spPr>
          <a:xfrm>
            <a:off x="6191198" y="2160032"/>
            <a:ext cx="2331720" cy="338554"/>
          </a:xfrm>
          <a:prstGeom prst="rect">
            <a:avLst/>
          </a:prstGeom>
          <a:noFill/>
        </p:spPr>
        <p:txBody>
          <a:bodyPr wrap="square" rtlCol="0">
            <a:spAutoFit/>
          </a:bodyPr>
          <a:lstStyle/>
          <a:p>
            <a:r>
              <a:rPr lang="en-US" sz="1600" dirty="0"/>
              <a:t>When expand folders:</a:t>
            </a:r>
          </a:p>
        </p:txBody>
      </p:sp>
    </p:spTree>
    <p:extLst>
      <p:ext uri="{BB962C8B-B14F-4D97-AF65-F5344CB8AC3E}">
        <p14:creationId xmlns:p14="http://schemas.microsoft.com/office/powerpoint/2010/main" val="3492206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94318" cy="563563"/>
          </a:xfrm>
        </p:spPr>
        <p:txBody>
          <a:bodyPr/>
          <a:lstStyle/>
          <a:p>
            <a:pPr fontAlgn="auto">
              <a:spcAft>
                <a:spcPts val="0"/>
              </a:spcAft>
              <a:defRPr/>
            </a:pPr>
            <a:r>
              <a:rPr lang="en-US" sz="3200" dirty="0">
                <a:solidFill>
                  <a:schemeClr val="accent3">
                    <a:lumMod val="50000"/>
                  </a:schemeClr>
                </a:solidFill>
              </a:rPr>
              <a:t>Contacts Screen</a:t>
            </a:r>
            <a:endParaRPr lang="en-US" sz="3200" i="1" dirty="0">
              <a:solidFill>
                <a:schemeClr val="accent3">
                  <a:lumMod val="50000"/>
                </a:schemeClr>
              </a:solidFill>
            </a:endParaRPr>
          </a:p>
        </p:txBody>
      </p:sp>
      <p:sp>
        <p:nvSpPr>
          <p:cNvPr id="3" name="TextBox 2"/>
          <p:cNvSpPr txBox="1"/>
          <p:nvPr/>
        </p:nvSpPr>
        <p:spPr>
          <a:xfrm>
            <a:off x="457200" y="914400"/>
            <a:ext cx="7499350" cy="830997"/>
          </a:xfrm>
          <a:prstGeom prst="rect">
            <a:avLst/>
          </a:prstGeom>
          <a:noFill/>
        </p:spPr>
        <p:txBody>
          <a:bodyPr wrap="square">
            <a:spAutoFit/>
          </a:bodyPr>
          <a:lstStyle/>
          <a:p>
            <a:pPr eaLnBrk="1" fontAlgn="auto" hangingPunct="1">
              <a:spcBef>
                <a:spcPts val="0"/>
              </a:spcBef>
              <a:spcAft>
                <a:spcPts val="0"/>
              </a:spcAft>
              <a:defRPr/>
            </a:pPr>
            <a:r>
              <a:rPr lang="en-US" sz="1600" dirty="0">
                <a:latin typeface="+mn-lt"/>
              </a:rPr>
              <a:t>Recall we share this email system with the entire FXE family including Dive and Tennis teams.  So be careful not to edit existing email distributions. Only edit/delete Swim related lists. </a:t>
            </a:r>
          </a:p>
        </p:txBody>
      </p:sp>
      <p:pic>
        <p:nvPicPr>
          <p:cNvPr id="6" name="Picture 5">
            <a:extLst>
              <a:ext uri="{FF2B5EF4-FFF2-40B4-BE49-F238E27FC236}">
                <a16:creationId xmlns:a16="http://schemas.microsoft.com/office/drawing/2014/main" id="{745536E3-EB5E-B64E-A068-30158FE53BD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1000" y="1981200"/>
            <a:ext cx="5105400" cy="4613313"/>
          </a:xfrm>
          <a:prstGeom prst="rect">
            <a:avLst/>
          </a:prstGeom>
        </p:spPr>
      </p:pic>
      <p:sp>
        <p:nvSpPr>
          <p:cNvPr id="11" name="TextBox 10">
            <a:extLst>
              <a:ext uri="{FF2B5EF4-FFF2-40B4-BE49-F238E27FC236}">
                <a16:creationId xmlns:a16="http://schemas.microsoft.com/office/drawing/2014/main" id="{19257089-C185-9843-BDDF-9CD6F7FE03C6}"/>
              </a:ext>
            </a:extLst>
          </p:cNvPr>
          <p:cNvSpPr txBox="1"/>
          <p:nvPr/>
        </p:nvSpPr>
        <p:spPr>
          <a:xfrm>
            <a:off x="5715000" y="1981200"/>
            <a:ext cx="2331720" cy="4278094"/>
          </a:xfrm>
          <a:prstGeom prst="rect">
            <a:avLst/>
          </a:prstGeom>
          <a:noFill/>
        </p:spPr>
        <p:txBody>
          <a:bodyPr wrap="square" rtlCol="0">
            <a:spAutoFit/>
          </a:bodyPr>
          <a:lstStyle/>
          <a:p>
            <a:r>
              <a:rPr lang="en-US" sz="1600" dirty="0"/>
              <a:t>Remember that in order to be on swim team, you need to be a member, so the emails will be in the system. </a:t>
            </a:r>
          </a:p>
          <a:p>
            <a:endParaRPr lang="en-US" sz="1600" dirty="0"/>
          </a:p>
          <a:p>
            <a:r>
              <a:rPr lang="en-US" sz="1600" dirty="0"/>
              <a:t>The new email list comes from the registration excel file from the website.  Once you get that excel you can cut out all the columns except emails and save as text file and upload file.  </a:t>
            </a:r>
          </a:p>
          <a:p>
            <a:endParaRPr lang="en-US" sz="1600" dirty="0"/>
          </a:p>
          <a:p>
            <a:r>
              <a:rPr lang="en-US" sz="1600" dirty="0"/>
              <a:t>Let’s create a new email list.</a:t>
            </a:r>
          </a:p>
        </p:txBody>
      </p:sp>
    </p:spTree>
    <p:extLst>
      <p:ext uri="{BB962C8B-B14F-4D97-AF65-F5344CB8AC3E}">
        <p14:creationId xmlns:p14="http://schemas.microsoft.com/office/powerpoint/2010/main" val="67394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94318" cy="563563"/>
          </a:xfrm>
        </p:spPr>
        <p:txBody>
          <a:bodyPr/>
          <a:lstStyle/>
          <a:p>
            <a:pPr fontAlgn="auto">
              <a:spcAft>
                <a:spcPts val="0"/>
              </a:spcAft>
              <a:defRPr/>
            </a:pPr>
            <a:r>
              <a:rPr lang="en-US" sz="3200" dirty="0">
                <a:solidFill>
                  <a:schemeClr val="accent3">
                    <a:lumMod val="50000"/>
                  </a:schemeClr>
                </a:solidFill>
              </a:rPr>
              <a:t>New Email Distribution.</a:t>
            </a:r>
            <a:endParaRPr lang="en-US" sz="3200" i="1" dirty="0">
              <a:solidFill>
                <a:schemeClr val="accent3">
                  <a:lumMod val="50000"/>
                </a:schemeClr>
              </a:solidFill>
            </a:endParaRPr>
          </a:p>
        </p:txBody>
      </p:sp>
      <p:sp>
        <p:nvSpPr>
          <p:cNvPr id="3" name="TextBox 2"/>
          <p:cNvSpPr txBox="1"/>
          <p:nvPr/>
        </p:nvSpPr>
        <p:spPr>
          <a:xfrm>
            <a:off x="457200" y="914400"/>
            <a:ext cx="7499350" cy="4278094"/>
          </a:xfrm>
          <a:prstGeom prst="rect">
            <a:avLst/>
          </a:prstGeom>
          <a:noFill/>
        </p:spPr>
        <p:txBody>
          <a:bodyPr wrap="square">
            <a:spAutoFit/>
          </a:bodyPr>
          <a:lstStyle/>
          <a:p>
            <a:pPr eaLnBrk="1" fontAlgn="auto" hangingPunct="1">
              <a:spcBef>
                <a:spcPts val="0"/>
              </a:spcBef>
              <a:spcAft>
                <a:spcPts val="0"/>
              </a:spcAft>
              <a:defRPr/>
            </a:pPr>
            <a:r>
              <a:rPr lang="en-US" sz="1600" dirty="0">
                <a:latin typeface="+mn-lt"/>
              </a:rPr>
              <a:t>To add a new email distribution list for the season, first click on Enter a new List.</a:t>
            </a:r>
          </a:p>
          <a:p>
            <a:pPr eaLnBrk="1" fontAlgn="auto" hangingPunct="1">
              <a:spcBef>
                <a:spcPts val="0"/>
              </a:spcBef>
              <a:spcAft>
                <a:spcPts val="0"/>
              </a:spcAft>
              <a:defRPr/>
            </a:pPr>
            <a:endParaRPr lang="en-US" sz="1600" dirty="0">
              <a:latin typeface="+mn-lt"/>
            </a:endParaRPr>
          </a:p>
          <a:p>
            <a:pPr eaLnBrk="1" fontAlgn="auto" hangingPunct="1">
              <a:spcBef>
                <a:spcPts val="0"/>
              </a:spcBef>
              <a:spcAft>
                <a:spcPts val="0"/>
              </a:spcAft>
              <a:defRPr/>
            </a:pPr>
            <a:endParaRPr lang="en-US" sz="1600" dirty="0">
              <a:latin typeface="+mn-lt"/>
            </a:endParaRPr>
          </a:p>
          <a:p>
            <a:pPr eaLnBrk="1" fontAlgn="auto" hangingPunct="1">
              <a:spcBef>
                <a:spcPts val="0"/>
              </a:spcBef>
              <a:spcAft>
                <a:spcPts val="0"/>
              </a:spcAft>
              <a:defRPr/>
            </a:pPr>
            <a:endParaRPr lang="en-US" sz="1600" dirty="0">
              <a:latin typeface="+mn-lt"/>
            </a:endParaRPr>
          </a:p>
          <a:p>
            <a:pPr eaLnBrk="1" fontAlgn="auto" hangingPunct="1">
              <a:spcBef>
                <a:spcPts val="0"/>
              </a:spcBef>
              <a:spcAft>
                <a:spcPts val="0"/>
              </a:spcAft>
              <a:defRPr/>
            </a:pPr>
            <a:endParaRPr lang="en-US" sz="1600" dirty="0">
              <a:latin typeface="+mn-lt"/>
            </a:endParaRPr>
          </a:p>
          <a:p>
            <a:pPr eaLnBrk="1" fontAlgn="auto" hangingPunct="1">
              <a:spcBef>
                <a:spcPts val="0"/>
              </a:spcBef>
              <a:spcAft>
                <a:spcPts val="0"/>
              </a:spcAft>
              <a:defRPr/>
            </a:pPr>
            <a:endParaRPr lang="en-US" sz="1600" dirty="0">
              <a:latin typeface="+mn-lt"/>
            </a:endParaRPr>
          </a:p>
          <a:p>
            <a:pPr eaLnBrk="1" fontAlgn="auto" hangingPunct="1">
              <a:spcBef>
                <a:spcPts val="0"/>
              </a:spcBef>
              <a:spcAft>
                <a:spcPts val="0"/>
              </a:spcAft>
              <a:defRPr/>
            </a:pPr>
            <a:endParaRPr lang="en-US" sz="1600" dirty="0">
              <a:latin typeface="+mn-lt"/>
            </a:endParaRPr>
          </a:p>
          <a:p>
            <a:pPr eaLnBrk="1" fontAlgn="auto" hangingPunct="1">
              <a:spcBef>
                <a:spcPts val="0"/>
              </a:spcBef>
              <a:spcAft>
                <a:spcPts val="0"/>
              </a:spcAft>
              <a:defRPr/>
            </a:pPr>
            <a:r>
              <a:rPr lang="en-US" sz="1600" dirty="0">
                <a:latin typeface="+mn-lt"/>
              </a:rPr>
              <a:t>Type in a name</a:t>
            </a:r>
          </a:p>
          <a:p>
            <a:pPr eaLnBrk="1" fontAlgn="auto" hangingPunct="1">
              <a:spcBef>
                <a:spcPts val="0"/>
              </a:spcBef>
              <a:spcAft>
                <a:spcPts val="0"/>
              </a:spcAft>
              <a:defRPr/>
            </a:pPr>
            <a:endParaRPr lang="en-US" sz="1600" dirty="0">
              <a:latin typeface="+mn-lt"/>
            </a:endParaRPr>
          </a:p>
          <a:p>
            <a:pPr eaLnBrk="1" fontAlgn="auto" hangingPunct="1">
              <a:spcBef>
                <a:spcPts val="0"/>
              </a:spcBef>
              <a:spcAft>
                <a:spcPts val="0"/>
              </a:spcAft>
              <a:defRPr/>
            </a:pPr>
            <a:endParaRPr lang="en-US" sz="1600" dirty="0">
              <a:latin typeface="+mn-lt"/>
            </a:endParaRPr>
          </a:p>
          <a:p>
            <a:pPr eaLnBrk="1" fontAlgn="auto" hangingPunct="1">
              <a:spcBef>
                <a:spcPts val="0"/>
              </a:spcBef>
              <a:spcAft>
                <a:spcPts val="0"/>
              </a:spcAft>
              <a:defRPr/>
            </a:pPr>
            <a:endParaRPr lang="en-US" sz="1600" dirty="0">
              <a:latin typeface="+mn-lt"/>
            </a:endParaRPr>
          </a:p>
          <a:p>
            <a:pPr eaLnBrk="1" fontAlgn="auto" hangingPunct="1">
              <a:spcBef>
                <a:spcPts val="0"/>
              </a:spcBef>
              <a:spcAft>
                <a:spcPts val="0"/>
              </a:spcAft>
              <a:defRPr/>
            </a:pPr>
            <a:endParaRPr lang="en-US" sz="1600" dirty="0">
              <a:latin typeface="+mn-lt"/>
            </a:endParaRPr>
          </a:p>
          <a:p>
            <a:pPr eaLnBrk="1" fontAlgn="auto" hangingPunct="1">
              <a:spcBef>
                <a:spcPts val="0"/>
              </a:spcBef>
              <a:spcAft>
                <a:spcPts val="0"/>
              </a:spcAft>
              <a:defRPr/>
            </a:pPr>
            <a:endParaRPr lang="en-US" sz="1600" dirty="0">
              <a:latin typeface="+mn-lt"/>
            </a:endParaRPr>
          </a:p>
          <a:p>
            <a:pPr eaLnBrk="1" fontAlgn="auto" hangingPunct="1">
              <a:spcBef>
                <a:spcPts val="0"/>
              </a:spcBef>
              <a:spcAft>
                <a:spcPts val="0"/>
              </a:spcAft>
              <a:defRPr/>
            </a:pPr>
            <a:endParaRPr lang="en-US" sz="1600" dirty="0">
              <a:latin typeface="+mn-lt"/>
            </a:endParaRPr>
          </a:p>
          <a:p>
            <a:pPr eaLnBrk="1" fontAlgn="auto" hangingPunct="1">
              <a:spcBef>
                <a:spcPts val="0"/>
              </a:spcBef>
              <a:spcAft>
                <a:spcPts val="0"/>
              </a:spcAft>
              <a:defRPr/>
            </a:pPr>
            <a:endParaRPr lang="en-US" sz="1600" dirty="0">
              <a:latin typeface="+mn-lt"/>
            </a:endParaRPr>
          </a:p>
          <a:p>
            <a:pPr eaLnBrk="1" fontAlgn="auto" hangingPunct="1">
              <a:spcBef>
                <a:spcPts val="0"/>
              </a:spcBef>
              <a:spcAft>
                <a:spcPts val="0"/>
              </a:spcAft>
              <a:defRPr/>
            </a:pPr>
            <a:r>
              <a:rPr lang="en-US" sz="1600" dirty="0">
                <a:latin typeface="+mn-lt"/>
              </a:rPr>
              <a:t> Then List will appear with no emails in the list.</a:t>
            </a:r>
          </a:p>
          <a:p>
            <a:pPr eaLnBrk="1" fontAlgn="auto" hangingPunct="1">
              <a:spcBef>
                <a:spcPts val="0"/>
              </a:spcBef>
              <a:spcAft>
                <a:spcPts val="0"/>
              </a:spcAft>
              <a:defRPr/>
            </a:pPr>
            <a:endParaRPr lang="en-US" sz="1600" dirty="0">
              <a:latin typeface="+mn-lt"/>
            </a:endParaRPr>
          </a:p>
        </p:txBody>
      </p:sp>
      <p:pic>
        <p:nvPicPr>
          <p:cNvPr id="13" name="Picture 12">
            <a:extLst>
              <a:ext uri="{FF2B5EF4-FFF2-40B4-BE49-F238E27FC236}">
                <a16:creationId xmlns:a16="http://schemas.microsoft.com/office/drawing/2014/main" id="{93CCB9DD-4840-3445-AFBB-3E2E2F49266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5800" y="1336735"/>
            <a:ext cx="3124200" cy="1197988"/>
          </a:xfrm>
          <a:prstGeom prst="rect">
            <a:avLst/>
          </a:prstGeom>
        </p:spPr>
      </p:pic>
      <p:pic>
        <p:nvPicPr>
          <p:cNvPr id="15" name="Picture 14">
            <a:extLst>
              <a:ext uri="{FF2B5EF4-FFF2-40B4-BE49-F238E27FC236}">
                <a16:creationId xmlns:a16="http://schemas.microsoft.com/office/drawing/2014/main" id="{95AF2FF3-ADCD-9145-83A9-26C1072D98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400" y="3194835"/>
            <a:ext cx="2146300" cy="1365250"/>
          </a:xfrm>
          <a:prstGeom prst="rect">
            <a:avLst/>
          </a:prstGeom>
        </p:spPr>
      </p:pic>
    </p:spTree>
    <p:extLst>
      <p:ext uri="{BB962C8B-B14F-4D97-AF65-F5344CB8AC3E}">
        <p14:creationId xmlns:p14="http://schemas.microsoft.com/office/powerpoint/2010/main" val="1045145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94318" cy="563563"/>
          </a:xfrm>
        </p:spPr>
        <p:txBody>
          <a:bodyPr/>
          <a:lstStyle/>
          <a:p>
            <a:pPr fontAlgn="auto">
              <a:spcAft>
                <a:spcPts val="0"/>
              </a:spcAft>
              <a:defRPr/>
            </a:pPr>
            <a:r>
              <a:rPr lang="en-US" sz="3200" dirty="0">
                <a:solidFill>
                  <a:schemeClr val="accent3">
                    <a:lumMod val="50000"/>
                  </a:schemeClr>
                </a:solidFill>
              </a:rPr>
              <a:t>New Email Distribution. Cont.</a:t>
            </a:r>
            <a:endParaRPr lang="en-US" sz="3200" i="1" dirty="0">
              <a:solidFill>
                <a:schemeClr val="accent3">
                  <a:lumMod val="50000"/>
                </a:schemeClr>
              </a:solidFill>
            </a:endParaRPr>
          </a:p>
        </p:txBody>
      </p:sp>
      <p:sp>
        <p:nvSpPr>
          <p:cNvPr id="3" name="TextBox 2"/>
          <p:cNvSpPr txBox="1"/>
          <p:nvPr/>
        </p:nvSpPr>
        <p:spPr>
          <a:xfrm>
            <a:off x="457200" y="914400"/>
            <a:ext cx="2133600" cy="4031873"/>
          </a:xfrm>
          <a:prstGeom prst="rect">
            <a:avLst/>
          </a:prstGeom>
          <a:noFill/>
        </p:spPr>
        <p:txBody>
          <a:bodyPr wrap="square">
            <a:spAutoFit/>
          </a:bodyPr>
          <a:lstStyle/>
          <a:p>
            <a:pPr eaLnBrk="1" fontAlgn="auto" hangingPunct="1">
              <a:spcBef>
                <a:spcPts val="0"/>
              </a:spcBef>
              <a:spcAft>
                <a:spcPts val="0"/>
              </a:spcAft>
              <a:defRPr/>
            </a:pPr>
            <a:r>
              <a:rPr lang="en-US" sz="1600" dirty="0">
                <a:latin typeface="+mn-lt"/>
              </a:rPr>
              <a:t>Now add contacts.  </a:t>
            </a:r>
          </a:p>
          <a:p>
            <a:pPr eaLnBrk="1" fontAlgn="auto" hangingPunct="1">
              <a:spcBef>
                <a:spcPts val="0"/>
              </a:spcBef>
              <a:spcAft>
                <a:spcPts val="0"/>
              </a:spcAft>
              <a:defRPr/>
            </a:pPr>
            <a:endParaRPr lang="en-US" sz="1600" dirty="0">
              <a:latin typeface="+mn-lt"/>
            </a:endParaRPr>
          </a:p>
          <a:p>
            <a:pPr eaLnBrk="1" fontAlgn="auto" hangingPunct="1">
              <a:spcBef>
                <a:spcPts val="0"/>
              </a:spcBef>
              <a:spcAft>
                <a:spcPts val="0"/>
              </a:spcAft>
              <a:defRPr/>
            </a:pPr>
            <a:endParaRPr lang="en-US" sz="1600" dirty="0">
              <a:latin typeface="+mn-lt"/>
            </a:endParaRPr>
          </a:p>
          <a:p>
            <a:pPr eaLnBrk="1" fontAlgn="auto" hangingPunct="1">
              <a:spcBef>
                <a:spcPts val="0"/>
              </a:spcBef>
              <a:spcAft>
                <a:spcPts val="0"/>
              </a:spcAft>
              <a:defRPr/>
            </a:pPr>
            <a:endParaRPr lang="en-US" sz="1600" dirty="0">
              <a:latin typeface="+mn-lt"/>
            </a:endParaRPr>
          </a:p>
          <a:p>
            <a:pPr eaLnBrk="1" fontAlgn="auto" hangingPunct="1">
              <a:spcBef>
                <a:spcPts val="0"/>
              </a:spcBef>
              <a:spcAft>
                <a:spcPts val="0"/>
              </a:spcAft>
              <a:defRPr/>
            </a:pPr>
            <a:endParaRPr lang="en-US" sz="1600" dirty="0">
              <a:latin typeface="+mn-lt"/>
            </a:endParaRPr>
          </a:p>
          <a:p>
            <a:pPr eaLnBrk="1" fontAlgn="auto" hangingPunct="1">
              <a:spcBef>
                <a:spcPts val="0"/>
              </a:spcBef>
              <a:spcAft>
                <a:spcPts val="0"/>
              </a:spcAft>
              <a:defRPr/>
            </a:pPr>
            <a:endParaRPr lang="en-US" sz="1600" dirty="0">
              <a:latin typeface="+mn-lt"/>
            </a:endParaRPr>
          </a:p>
          <a:p>
            <a:pPr eaLnBrk="1" fontAlgn="auto" hangingPunct="1">
              <a:spcBef>
                <a:spcPts val="0"/>
              </a:spcBef>
              <a:spcAft>
                <a:spcPts val="0"/>
              </a:spcAft>
              <a:defRPr/>
            </a:pPr>
            <a:r>
              <a:rPr lang="en-US" sz="1600" dirty="0">
                <a:latin typeface="+mn-lt"/>
              </a:rPr>
              <a:t>You can add them one by one or upload a file. </a:t>
            </a:r>
          </a:p>
          <a:p>
            <a:pPr eaLnBrk="1" fontAlgn="auto" hangingPunct="1">
              <a:spcBef>
                <a:spcPts val="0"/>
              </a:spcBef>
              <a:spcAft>
                <a:spcPts val="0"/>
              </a:spcAft>
              <a:defRPr/>
            </a:pPr>
            <a:endParaRPr lang="en-US" sz="1600" dirty="0">
              <a:latin typeface="+mn-lt"/>
            </a:endParaRPr>
          </a:p>
          <a:p>
            <a:pPr eaLnBrk="1" fontAlgn="auto" hangingPunct="1">
              <a:spcBef>
                <a:spcPts val="0"/>
              </a:spcBef>
              <a:spcAft>
                <a:spcPts val="0"/>
              </a:spcAft>
              <a:defRPr/>
            </a:pPr>
            <a:endParaRPr lang="en-US" sz="1600" dirty="0">
              <a:latin typeface="+mn-lt"/>
            </a:endParaRPr>
          </a:p>
          <a:p>
            <a:pPr eaLnBrk="1" fontAlgn="auto" hangingPunct="1">
              <a:spcBef>
                <a:spcPts val="0"/>
              </a:spcBef>
              <a:spcAft>
                <a:spcPts val="0"/>
              </a:spcAft>
              <a:defRPr/>
            </a:pPr>
            <a:endParaRPr lang="en-US" sz="1600" dirty="0">
              <a:latin typeface="+mn-lt"/>
            </a:endParaRPr>
          </a:p>
          <a:p>
            <a:pPr eaLnBrk="1" fontAlgn="auto" hangingPunct="1">
              <a:spcBef>
                <a:spcPts val="0"/>
              </a:spcBef>
              <a:spcAft>
                <a:spcPts val="0"/>
              </a:spcAft>
              <a:defRPr/>
            </a:pPr>
            <a:endParaRPr lang="en-US" sz="1600" dirty="0">
              <a:latin typeface="+mn-lt"/>
            </a:endParaRPr>
          </a:p>
          <a:p>
            <a:pPr eaLnBrk="1" fontAlgn="auto" hangingPunct="1">
              <a:spcBef>
                <a:spcPts val="0"/>
              </a:spcBef>
              <a:spcAft>
                <a:spcPts val="0"/>
              </a:spcAft>
              <a:defRPr/>
            </a:pPr>
            <a:endParaRPr lang="en-US" sz="1600" dirty="0">
              <a:latin typeface="+mn-lt"/>
            </a:endParaRPr>
          </a:p>
          <a:p>
            <a:pPr eaLnBrk="1" fontAlgn="auto" hangingPunct="1">
              <a:spcBef>
                <a:spcPts val="0"/>
              </a:spcBef>
              <a:spcAft>
                <a:spcPts val="0"/>
              </a:spcAft>
              <a:defRPr/>
            </a:pPr>
            <a:endParaRPr lang="en-US" sz="1600" dirty="0">
              <a:latin typeface="+mn-lt"/>
            </a:endParaRPr>
          </a:p>
          <a:p>
            <a:pPr eaLnBrk="1" fontAlgn="auto" hangingPunct="1">
              <a:spcBef>
                <a:spcPts val="0"/>
              </a:spcBef>
              <a:spcAft>
                <a:spcPts val="0"/>
              </a:spcAft>
              <a:defRPr/>
            </a:pPr>
            <a:endParaRPr lang="en-US" sz="1600" dirty="0">
              <a:latin typeface="+mn-lt"/>
            </a:endParaRPr>
          </a:p>
          <a:p>
            <a:pPr eaLnBrk="1" fontAlgn="auto" hangingPunct="1">
              <a:spcBef>
                <a:spcPts val="0"/>
              </a:spcBef>
              <a:spcAft>
                <a:spcPts val="0"/>
              </a:spcAft>
              <a:defRPr/>
            </a:pPr>
            <a:endParaRPr lang="en-US" sz="1600" dirty="0">
              <a:latin typeface="+mn-lt"/>
            </a:endParaRPr>
          </a:p>
        </p:txBody>
      </p:sp>
      <p:pic>
        <p:nvPicPr>
          <p:cNvPr id="5" name="Picture 4">
            <a:extLst>
              <a:ext uri="{FF2B5EF4-FFF2-40B4-BE49-F238E27FC236}">
                <a16:creationId xmlns:a16="http://schemas.microsoft.com/office/drawing/2014/main" id="{A824C6C9-330C-F446-87F9-8BC5C2D5EF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95600" y="792163"/>
            <a:ext cx="5289513" cy="3370482"/>
          </a:xfrm>
          <a:prstGeom prst="rect">
            <a:avLst/>
          </a:prstGeom>
        </p:spPr>
      </p:pic>
      <p:pic>
        <p:nvPicPr>
          <p:cNvPr id="7" name="Picture 6">
            <a:extLst>
              <a:ext uri="{FF2B5EF4-FFF2-40B4-BE49-F238E27FC236}">
                <a16:creationId xmlns:a16="http://schemas.microsoft.com/office/drawing/2014/main" id="{BF8560DF-4F94-0046-AF34-2467B74EEF8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47163" y="2286000"/>
            <a:ext cx="2613072" cy="2508250"/>
          </a:xfrm>
          <a:prstGeom prst="rect">
            <a:avLst/>
          </a:prstGeom>
        </p:spPr>
      </p:pic>
    </p:spTree>
    <p:extLst>
      <p:ext uri="{BB962C8B-B14F-4D97-AF65-F5344CB8AC3E}">
        <p14:creationId xmlns:p14="http://schemas.microsoft.com/office/powerpoint/2010/main" val="3785994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94318" cy="563563"/>
          </a:xfrm>
        </p:spPr>
        <p:txBody>
          <a:bodyPr/>
          <a:lstStyle/>
          <a:p>
            <a:pPr fontAlgn="auto">
              <a:spcAft>
                <a:spcPts val="0"/>
              </a:spcAft>
              <a:defRPr/>
            </a:pPr>
            <a:r>
              <a:rPr lang="en-US" sz="3200" dirty="0">
                <a:solidFill>
                  <a:schemeClr val="accent3">
                    <a:lumMod val="50000"/>
                  </a:schemeClr>
                </a:solidFill>
              </a:rPr>
              <a:t>Library</a:t>
            </a:r>
            <a:endParaRPr lang="en-US" sz="3200" i="1" dirty="0">
              <a:solidFill>
                <a:schemeClr val="accent3">
                  <a:lumMod val="50000"/>
                </a:schemeClr>
              </a:solidFill>
            </a:endParaRPr>
          </a:p>
        </p:txBody>
      </p:sp>
      <p:sp>
        <p:nvSpPr>
          <p:cNvPr id="3" name="TextBox 2"/>
          <p:cNvSpPr txBox="1"/>
          <p:nvPr/>
        </p:nvSpPr>
        <p:spPr>
          <a:xfrm>
            <a:off x="363354" y="685800"/>
            <a:ext cx="7239000" cy="1323439"/>
          </a:xfrm>
          <a:prstGeom prst="rect">
            <a:avLst/>
          </a:prstGeom>
          <a:noFill/>
        </p:spPr>
        <p:txBody>
          <a:bodyPr wrap="square">
            <a:spAutoFit/>
          </a:bodyPr>
          <a:lstStyle/>
          <a:p>
            <a:pPr eaLnBrk="1" fontAlgn="auto" hangingPunct="1">
              <a:spcBef>
                <a:spcPts val="0"/>
              </a:spcBef>
              <a:spcAft>
                <a:spcPts val="0"/>
              </a:spcAft>
              <a:defRPr/>
            </a:pPr>
            <a:r>
              <a:rPr lang="en-US" sz="1600" dirty="0">
                <a:latin typeface="+mn-lt"/>
              </a:rPr>
              <a:t>This is where you can upload pictures or documents to use in your email. There is a folder for swim Team.  Straightforward upload function.</a:t>
            </a:r>
          </a:p>
          <a:p>
            <a:pPr eaLnBrk="1" fontAlgn="auto" hangingPunct="1">
              <a:spcBef>
                <a:spcPts val="0"/>
              </a:spcBef>
              <a:spcAft>
                <a:spcPts val="0"/>
              </a:spcAft>
              <a:defRPr/>
            </a:pPr>
            <a:endParaRPr lang="en-US" sz="1600" dirty="0">
              <a:latin typeface="+mn-lt"/>
            </a:endParaRPr>
          </a:p>
          <a:p>
            <a:pPr eaLnBrk="1" fontAlgn="auto" hangingPunct="1">
              <a:spcBef>
                <a:spcPts val="0"/>
              </a:spcBef>
              <a:spcAft>
                <a:spcPts val="0"/>
              </a:spcAft>
              <a:defRPr/>
            </a:pPr>
            <a:r>
              <a:rPr lang="en-US" sz="1600" dirty="0">
                <a:latin typeface="+mn-lt"/>
              </a:rPr>
              <a:t>So if some send you a document to use, you can upload it in Constant Contact and create a link from the system in your email.</a:t>
            </a:r>
          </a:p>
        </p:txBody>
      </p:sp>
      <p:pic>
        <p:nvPicPr>
          <p:cNvPr id="6" name="Picture 5">
            <a:extLst>
              <a:ext uri="{FF2B5EF4-FFF2-40B4-BE49-F238E27FC236}">
                <a16:creationId xmlns:a16="http://schemas.microsoft.com/office/drawing/2014/main" id="{FE8D7A33-033D-034C-9287-31E84F3050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061" y="2005228"/>
            <a:ext cx="5181600" cy="3238500"/>
          </a:xfrm>
          <a:prstGeom prst="rect">
            <a:avLst/>
          </a:prstGeom>
        </p:spPr>
      </p:pic>
    </p:spTree>
    <p:extLst>
      <p:ext uri="{BB962C8B-B14F-4D97-AF65-F5344CB8AC3E}">
        <p14:creationId xmlns:p14="http://schemas.microsoft.com/office/powerpoint/2010/main" val="29502959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052018_FXE_Timing_System_Setup" id="{DECA8D0F-BC88-9B4F-B276-F54DAE67E46D}" vid="{CB46A6E1-9F57-354F-A15D-31453597E1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052018_FXE_Timing_System_Setup</Template>
  <TotalTime>412</TotalTime>
  <Words>1055</Words>
  <Application>Microsoft Macintosh PowerPoint</Application>
  <PresentationFormat>On-screen Show (4:3)</PresentationFormat>
  <Paragraphs>147</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Cambria</vt:lpstr>
      <vt:lpstr>Wingdings</vt:lpstr>
      <vt:lpstr>Adjacency</vt:lpstr>
      <vt:lpstr>2018 Email Management for FXE Swim Team</vt:lpstr>
      <vt:lpstr>FXE Email Management</vt:lpstr>
      <vt:lpstr>Email Schedule and Routine During Swim Season</vt:lpstr>
      <vt:lpstr>Our Vendor: Constant Contact</vt:lpstr>
      <vt:lpstr>Main Menu Screen</vt:lpstr>
      <vt:lpstr>Contacts Screen</vt:lpstr>
      <vt:lpstr>New Email Distribution.</vt:lpstr>
      <vt:lpstr>New Email Distribution. Cont.</vt:lpstr>
      <vt:lpstr>Library</vt:lpstr>
      <vt:lpstr>Creating an email</vt:lpstr>
      <vt:lpstr>Creating an email Cont.</vt:lpstr>
      <vt:lpstr>Creating an email Cont.</vt:lpstr>
      <vt:lpstr>Creating an email Cont.</vt:lpstr>
      <vt:lpstr>Creating an email Cont.</vt:lpstr>
      <vt:lpstr>Creating an Email Cont.</vt:lpstr>
      <vt:lpstr>Creating an Email Cont.</vt:lpstr>
      <vt:lpstr>Creating an Email: The Email account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Trophy Display Setup and Take Down</dc:title>
  <dc:creator>David Matvey</dc:creator>
  <cp:lastModifiedBy>David Matvey</cp:lastModifiedBy>
  <cp:revision>18</cp:revision>
  <cp:lastPrinted>2018-09-01T21:20:17Z</cp:lastPrinted>
  <dcterms:created xsi:type="dcterms:W3CDTF">2018-07-13T18:42:56Z</dcterms:created>
  <dcterms:modified xsi:type="dcterms:W3CDTF">2018-09-01T21:21:06Z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2016310736</vt:i4>
  </property>
  <property fmtid="{D5CDD505-2E9C-101B-9397-08002B2CF9AE}" pid="3" name="_NewReviewCycle">
    <vt:lpwstr/>
  </property>
  <property fmtid="{D5CDD505-2E9C-101B-9397-08002B2CF9AE}" pid="4" name="_EmailSubject">
    <vt:lpwstr>school</vt:lpwstr>
  </property>
  <property fmtid="{D5CDD505-2E9C-101B-9397-08002B2CF9AE}" pid="5" name="_AuthorEmail">
    <vt:lpwstr>david.matvey@baml.com</vt:lpwstr>
  </property>
  <property fmtid="{D5CDD505-2E9C-101B-9397-08002B2CF9AE}" pid="6" name="_AuthorEmailDisplayName">
    <vt:lpwstr>Matvey, David G</vt:lpwstr>
  </property>
</Properties>
</file>