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9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6"/>
            <a:ext cx="3077739" cy="468471"/>
          </a:xfrm>
          <a:prstGeom prst="rect">
            <a:avLst/>
          </a:prstGeom>
        </p:spPr>
        <p:txBody>
          <a:bodyPr vert="horz" lIns="94079" tIns="47040" rIns="94079" bIns="470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9" y="6"/>
            <a:ext cx="3077739" cy="468471"/>
          </a:xfrm>
          <a:prstGeom prst="rect">
            <a:avLst/>
          </a:prstGeom>
        </p:spPr>
        <p:txBody>
          <a:bodyPr vert="horz" lIns="94079" tIns="47040" rIns="94079" bIns="47040" rtlCol="0"/>
          <a:lstStyle>
            <a:lvl1pPr algn="r">
              <a:defRPr sz="1200"/>
            </a:lvl1pPr>
          </a:lstStyle>
          <a:p>
            <a:fld id="{6DFC7410-2B65-484E-9553-4CEA597938B7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79" tIns="47040" rIns="94079" bIns="4704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83"/>
            <a:ext cx="5681980" cy="4216241"/>
          </a:xfrm>
          <a:prstGeom prst="rect">
            <a:avLst/>
          </a:prstGeom>
        </p:spPr>
        <p:txBody>
          <a:bodyPr vert="horz" lIns="94079" tIns="47040" rIns="94079" bIns="470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99334"/>
            <a:ext cx="3077739" cy="468471"/>
          </a:xfrm>
          <a:prstGeom prst="rect">
            <a:avLst/>
          </a:prstGeom>
        </p:spPr>
        <p:txBody>
          <a:bodyPr vert="horz" lIns="94079" tIns="47040" rIns="94079" bIns="470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9" y="8899334"/>
            <a:ext cx="3077739" cy="468471"/>
          </a:xfrm>
          <a:prstGeom prst="rect">
            <a:avLst/>
          </a:prstGeom>
        </p:spPr>
        <p:txBody>
          <a:bodyPr vert="horz" lIns="94079" tIns="47040" rIns="94079" bIns="47040" rtlCol="0" anchor="b"/>
          <a:lstStyle>
            <a:lvl1pPr algn="r">
              <a:defRPr sz="1200"/>
            </a:lvl1pPr>
          </a:lstStyle>
          <a:p>
            <a:fld id="{6A5782B6-235A-854A-A62B-CC909254DB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5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782B6-235A-854A-A62B-CC909254DB7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1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39BC3-A110-C44E-8E5F-34DA46AA852A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9128-0263-1848-A1C6-7282FCA5A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7" y="804508"/>
            <a:ext cx="1056299" cy="103750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034678" y="126519"/>
            <a:ext cx="4015152" cy="110030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US" sz="1000" b="1" dirty="0">
                <a:latin typeface="Futura Condensed"/>
                <a:cs typeface="Futura Condensed"/>
              </a:rPr>
              <a:t>Completar primavera 2018</a:t>
            </a:r>
            <a:endParaRPr lang="es-US" sz="1000" b="1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>
              <a:spcBef>
                <a:spcPts val="300"/>
              </a:spcBef>
              <a:spcAft>
                <a:spcPts val="900"/>
              </a:spcAft>
            </a:pPr>
            <a:r>
              <a:rPr lang="es-US" sz="1100" dirty="0">
                <a:latin typeface="Futura Condensed"/>
                <a:cs typeface="Futura Condensed"/>
              </a:rPr>
              <a:t>Nombre:   _________________________________</a:t>
            </a:r>
          </a:p>
          <a:p>
            <a:pPr>
              <a:spcAft>
                <a:spcPts val="900"/>
              </a:spcAft>
            </a:pPr>
            <a:r>
              <a:rPr lang="es-US" sz="1100" dirty="0">
                <a:latin typeface="Futura Condensed"/>
                <a:cs typeface="Futura Condensed"/>
              </a:rPr>
              <a:t>Maestra/o: _____________________________</a:t>
            </a:r>
          </a:p>
          <a:p>
            <a:pPr>
              <a:spcAft>
                <a:spcPts val="900"/>
              </a:spcAft>
            </a:pPr>
            <a:r>
              <a:rPr lang="es-US" sz="1100" dirty="0">
                <a:latin typeface="Futura Condensed"/>
                <a:cs typeface="Futura Condensed"/>
              </a:rPr>
              <a:t>Meta de lectura:  ______  Horas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1561" y="569719"/>
            <a:ext cx="3970063" cy="15234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US" sz="1300" b="1" dirty="0">
                <a:latin typeface="Futura Condensed"/>
                <a:cs typeface="Futura Condensed"/>
              </a:rPr>
              <a:t>Cómo funciona:</a:t>
            </a:r>
          </a:p>
          <a:p>
            <a:pPr marL="228600" indent="-228600">
              <a:buFont typeface="+mj-lt"/>
              <a:buAutoNum type="arabicPeriod"/>
            </a:pPr>
            <a:r>
              <a:rPr lang="es-US" sz="1000" dirty="0">
                <a:latin typeface="Futura Condensed"/>
                <a:cs typeface="Futura Condensed"/>
              </a:rPr>
              <a:t>Lee del 10 de junio al 26 de agosto.</a:t>
            </a:r>
          </a:p>
          <a:p>
            <a:pPr marL="228600" indent="-228600">
              <a:buFont typeface="+mj-lt"/>
              <a:buAutoNum type="arabicPeriod"/>
            </a:pPr>
            <a:r>
              <a:rPr lang="es-US" sz="1000" dirty="0">
                <a:latin typeface="Futura Condensed"/>
                <a:cs typeface="Futura Condensed"/>
              </a:rPr>
              <a:t>Anota el tiempo. Lee durante 15 minutos y llena un casillero. Duplica el tiempo cuando leas en tu idioma no natal.</a:t>
            </a:r>
          </a:p>
          <a:p>
            <a:pPr marL="228600" indent="-228600">
              <a:buFont typeface="+mj-lt"/>
              <a:buAutoNum type="arabicPeriod"/>
            </a:pPr>
            <a:r>
              <a:rPr lang="es-US" sz="1000" dirty="0">
                <a:latin typeface="Futura Condensed"/>
                <a:cs typeface="Futura Condensed"/>
              </a:rPr>
              <a:t>Manda esta hoja y tus promesas de patrocinio antes del 7 de septiembre para ganar premios. Obt</a:t>
            </a:r>
            <a:r>
              <a:rPr lang="es-US" sz="1000" dirty="0">
                <a:latin typeface="Futura Condensed"/>
                <a:cs typeface="Calibri"/>
              </a:rPr>
              <a:t>é</a:t>
            </a:r>
            <a:r>
              <a:rPr lang="es-US" sz="1000" dirty="0">
                <a:latin typeface="Futura Condensed"/>
                <a:cs typeface="Futura Condensed"/>
              </a:rPr>
              <a:t>n un boleto de rifa para participar </a:t>
            </a:r>
            <a:r>
              <a:rPr lang="es-ES" altLang="en-US" sz="1000" dirty="0">
                <a:solidFill>
                  <a:srgbClr val="212121"/>
                </a:solidFill>
                <a:latin typeface="Futura Condensed"/>
              </a:rPr>
              <a:t>con al menos 20 horas (¡menos de 20 minutos por día!)</a:t>
            </a:r>
            <a:r>
              <a:rPr lang="es-ES" altLang="en-US" sz="1000" dirty="0">
                <a:latin typeface="Futura Condensed"/>
              </a:rPr>
              <a:t> </a:t>
            </a:r>
            <a:r>
              <a:rPr lang="es-US" sz="1000" dirty="0">
                <a:latin typeface="Futura Condensed"/>
                <a:cs typeface="Futura Condensed"/>
              </a:rPr>
              <a:t>y un boleto adicional por cada 10 horas de lectura.</a:t>
            </a:r>
          </a:p>
          <a:p>
            <a:pPr marL="228600" indent="-228600">
              <a:buFont typeface="+mj-lt"/>
              <a:buAutoNum type="arabicPeriod"/>
            </a:pPr>
            <a:r>
              <a:rPr lang="es-US" sz="1000" dirty="0">
                <a:latin typeface="Futura Condensed"/>
                <a:cs typeface="Futura Condensed"/>
              </a:rPr>
              <a:t>¡Celebremos! La fiesta será el 28 de septiembre.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0499" y="1368798"/>
            <a:ext cx="3998343" cy="15004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US" sz="1300" b="1" dirty="0">
                <a:latin typeface="Futura Condensed"/>
                <a:cs typeface="Futura Condensed"/>
              </a:rPr>
              <a:t>¿Qué cuenta como lectura?</a:t>
            </a:r>
          </a:p>
          <a:p>
            <a:pPr marL="169863" indent="-169863">
              <a:buFont typeface="Arial"/>
              <a:buChar char="•"/>
            </a:pPr>
            <a:r>
              <a:rPr lang="es-US" sz="1050" dirty="0">
                <a:latin typeface="Futura Condensed"/>
                <a:cs typeface="Futura Condensed"/>
              </a:rPr>
              <a:t>Lee para ti / otros.</a:t>
            </a:r>
          </a:p>
          <a:p>
            <a:pPr marL="169863" indent="-169863">
              <a:buFont typeface="Arial"/>
              <a:buChar char="•"/>
            </a:pPr>
            <a:r>
              <a:rPr lang="es-US" sz="1050" dirty="0">
                <a:latin typeface="Futura Condensed"/>
                <a:cs typeface="Futura Condensed"/>
              </a:rPr>
              <a:t>Que alguien te lea.</a:t>
            </a:r>
          </a:p>
          <a:p>
            <a:pPr marL="169863" indent="-169863">
              <a:buFont typeface="Arial"/>
              <a:buChar char="•"/>
            </a:pPr>
            <a:r>
              <a:rPr lang="es-US" sz="1050" dirty="0">
                <a:latin typeface="Futura Condensed"/>
                <a:cs typeface="Futura Condensed"/>
              </a:rPr>
              <a:t>Libros, revistas / periódicos, eReaders, Raz Kids (¡las contraseñas siguen funcionando!), Etc. ¡Si es lectura, cuenta!</a:t>
            </a:r>
          </a:p>
          <a:p>
            <a:pPr marL="169863" indent="-169863">
              <a:buFont typeface="Arial"/>
              <a:buChar char="•"/>
            </a:pPr>
            <a:r>
              <a:rPr lang="es-US" sz="1050" dirty="0">
                <a:latin typeface="Futura Condensed"/>
                <a:cs typeface="Futura Condensed"/>
              </a:rPr>
              <a:t>Asista a un programa de lectura en la biblioteca pública o la hora de la historia en una librería local.</a:t>
            </a:r>
          </a:p>
          <a:p>
            <a:endParaRPr lang="es-ES" sz="500" b="1" dirty="0">
              <a:latin typeface="Futura Condensed"/>
              <a:cs typeface="Futura Condensed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4617" y="142913"/>
            <a:ext cx="4992470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s-US" sz="1600" b="1" dirty="0">
                <a:latin typeface="Futura Condensed"/>
                <a:cs typeface="Futura Condensed"/>
              </a:rPr>
              <a:t>SOL Verano de Aprendizaje Tally Chart  – 2018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208" y="5465167"/>
            <a:ext cx="5752536" cy="13350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 anchor="t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s-US" sz="1000" b="1" dirty="0">
                <a:latin typeface="Futura Condensed"/>
                <a:cs typeface="Futura Condensed"/>
              </a:rPr>
              <a:t>Completar otoño 2018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US" sz="1100" dirty="0">
                <a:latin typeface="Futura Condensed"/>
                <a:cs typeface="Futura Condensed"/>
              </a:rPr>
              <a:t>Tiempo de lectura actual:  ______  Horas  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US" sz="1100" dirty="0">
                <a:latin typeface="Futura Condensed"/>
                <a:cs typeface="Futura Condensed"/>
              </a:rPr>
              <a:t>(Otoño </a:t>
            </a:r>
            <a:r>
              <a:rPr lang="es-US" sz="1100" dirty="0" smtClean="0">
                <a:latin typeface="Futura Condensed"/>
                <a:cs typeface="Futura Condensed"/>
              </a:rPr>
              <a:t>2018) </a:t>
            </a:r>
            <a:r>
              <a:rPr lang="es-US" sz="1100" dirty="0">
                <a:latin typeface="Futura Condensed"/>
                <a:cs typeface="Futura Condensed"/>
              </a:rPr>
              <a:t>Grado:  _______   Maestra/o:  __________________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US" sz="1100" dirty="0">
                <a:latin typeface="Futura Condensed"/>
                <a:cs typeface="Futura Condensed"/>
              </a:rPr>
              <a:t>Firma del padre o tutor:  ______________________________________ 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US" sz="1100" dirty="0">
                <a:latin typeface="Futura Condensed"/>
                <a:cs typeface="Futura Condensed"/>
              </a:rPr>
              <a:t>Talla de camiseta (circule uno):  Niño   S   M   L    Adulto   S   M   L  XL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4487" y="5465167"/>
            <a:ext cx="3075214" cy="13388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1000" b="1" i="1" dirty="0">
                <a:latin typeface="Futura Condensed"/>
              </a:rPr>
              <a:t>POR FAVOR, RECUERDE SELECCIONAR EL TAMAÑO DE SU CAMISETA A LA IZQUIERDA</a:t>
            </a:r>
            <a:endParaRPr lang="en-US" sz="1000" b="1" i="1" dirty="0">
              <a:latin typeface="Futura Condensed"/>
              <a:cs typeface="Futura Condensed"/>
            </a:endParaRPr>
          </a:p>
          <a:p>
            <a:r>
              <a:rPr lang="es-ES" altLang="en-US" sz="1000" dirty="0">
                <a:solidFill>
                  <a:srgbClr val="212121"/>
                </a:solidFill>
              </a:rPr>
              <a:t>El tamaño predeterminado será el siguiente: </a:t>
            </a:r>
          </a:p>
          <a:p>
            <a:r>
              <a:rPr lang="es-ES" altLang="en-US" sz="1000" dirty="0">
                <a:solidFill>
                  <a:srgbClr val="212121"/>
                </a:solidFill>
              </a:rPr>
              <a:t>grado 1 = niño pequeño</a:t>
            </a:r>
          </a:p>
          <a:p>
            <a:r>
              <a:rPr lang="es-ES" altLang="en-US" sz="1000" dirty="0">
                <a:solidFill>
                  <a:srgbClr val="212121"/>
                </a:solidFill>
              </a:rPr>
              <a:t>grados 2-3 = niño medio </a:t>
            </a:r>
          </a:p>
          <a:p>
            <a:r>
              <a:rPr lang="es-ES" altLang="en-US" sz="1000" dirty="0">
                <a:solidFill>
                  <a:srgbClr val="212121"/>
                </a:solidFill>
              </a:rPr>
              <a:t>grados 4-5 = niño grande</a:t>
            </a:r>
          </a:p>
          <a:p>
            <a:r>
              <a:rPr lang="es-ES" altLang="en-US" sz="1000" dirty="0">
                <a:solidFill>
                  <a:srgbClr val="212121"/>
                </a:solidFill>
              </a:rPr>
              <a:t>grados 6-8 = adulto </a:t>
            </a:r>
            <a:r>
              <a:rPr lang="es-ES" altLang="en-US" sz="1000" dirty="0" smtClean="0">
                <a:solidFill>
                  <a:srgbClr val="212121"/>
                </a:solidFill>
              </a:rPr>
              <a:t>pequeño</a:t>
            </a:r>
          </a:p>
          <a:p>
            <a:endParaRPr lang="es-ES" altLang="en-US" sz="400" dirty="0" smtClean="0">
              <a:solidFill>
                <a:srgbClr val="212121"/>
              </a:solidFill>
            </a:endParaRPr>
          </a:p>
          <a:p>
            <a:endParaRPr lang="es-ES" altLang="en-US" sz="200" dirty="0">
              <a:solidFill>
                <a:srgbClr val="21212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802" y="2648019"/>
            <a:ext cx="4943047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s-US" sz="1100" b="1" dirty="0">
                <a:latin typeface="Futura Condensed"/>
              </a:rPr>
              <a:t>Por cada 10 hrs de lectura = 1 boleto de rifa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7" y="2953755"/>
            <a:ext cx="7078729" cy="242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22" name="Group 954"/>
          <p:cNvGrpSpPr>
            <a:grpSpLocks noChangeAspect="1"/>
          </p:cNvGrpSpPr>
          <p:nvPr/>
        </p:nvGrpSpPr>
        <p:grpSpPr bwMode="auto">
          <a:xfrm>
            <a:off x="7227888" y="2954338"/>
            <a:ext cx="1820862" cy="2425700"/>
            <a:chOff x="4553" y="1861"/>
            <a:chExt cx="1147" cy="1528"/>
          </a:xfrm>
        </p:grpSpPr>
        <p:sp>
          <p:nvSpPr>
            <p:cNvPr id="1923" name="AutoShape 953"/>
            <p:cNvSpPr>
              <a:spLocks noChangeAspect="1" noChangeArrowheads="1" noTextEdit="1"/>
            </p:cNvSpPr>
            <p:nvPr/>
          </p:nvSpPr>
          <p:spPr bwMode="auto">
            <a:xfrm>
              <a:off x="4553" y="1861"/>
              <a:ext cx="1141" cy="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" name="Rectangle 955"/>
            <p:cNvSpPr>
              <a:spLocks noChangeArrowheads="1"/>
            </p:cNvSpPr>
            <p:nvPr/>
          </p:nvSpPr>
          <p:spPr bwMode="auto">
            <a:xfrm>
              <a:off x="4844" y="1861"/>
              <a:ext cx="5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Las recompensas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5" name="Rectangle 956"/>
            <p:cNvSpPr>
              <a:spLocks noChangeArrowheads="1"/>
            </p:cNvSpPr>
            <p:nvPr/>
          </p:nvSpPr>
          <p:spPr bwMode="auto">
            <a:xfrm>
              <a:off x="4572" y="1978"/>
              <a:ext cx="65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10 (1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 de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rifa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6" name="Rectangle 957"/>
            <p:cNvSpPr>
              <a:spLocks noChangeArrowheads="1"/>
            </p:cNvSpPr>
            <p:nvPr/>
          </p:nvSpPr>
          <p:spPr bwMode="auto">
            <a:xfrm>
              <a:off x="4572" y="2120"/>
              <a:ext cx="69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20 </a:t>
              </a:r>
              <a:r>
                <a:rPr lang="en-US" altLang="en-US" sz="900" b="1" dirty="0" err="1">
                  <a:solidFill>
                    <a:srgbClr val="000000"/>
                  </a:solidFill>
                  <a:latin typeface="Small Fonts" charset="0"/>
                </a:rPr>
                <a:t>Camisa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  y 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7" name="Rectangle 958"/>
            <p:cNvSpPr>
              <a:spLocks noChangeArrowheads="1"/>
            </p:cNvSpPr>
            <p:nvPr/>
          </p:nvSpPr>
          <p:spPr bwMode="auto">
            <a:xfrm>
              <a:off x="4572" y="2262"/>
              <a:ext cx="4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30 (1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8" name="Rectangle 959"/>
            <p:cNvSpPr>
              <a:spLocks noChangeArrowheads="1"/>
            </p:cNvSpPr>
            <p:nvPr/>
          </p:nvSpPr>
          <p:spPr bwMode="auto">
            <a:xfrm>
              <a:off x="4572" y="2404"/>
              <a:ext cx="95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40 Día sin </a:t>
              </a:r>
              <a:r>
                <a:rPr lang="en-US" altLang="en-US" sz="900" b="1" dirty="0" err="1">
                  <a:solidFill>
                    <a:srgbClr val="000000"/>
                  </a:solidFill>
                  <a:latin typeface="Small Fonts" charset="0"/>
                </a:rPr>
                <a:t>uniforme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 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y 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9" name="Rectangle 960"/>
            <p:cNvSpPr>
              <a:spLocks noChangeArrowheads="1"/>
            </p:cNvSpPr>
            <p:nvPr/>
          </p:nvSpPr>
          <p:spPr bwMode="auto">
            <a:xfrm>
              <a:off x="4572" y="2546"/>
              <a:ext cx="4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50 (1 boleto)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0" name="Rectangle 961"/>
            <p:cNvSpPr>
              <a:spLocks noChangeArrowheads="1"/>
            </p:cNvSpPr>
            <p:nvPr/>
          </p:nvSpPr>
          <p:spPr bwMode="auto">
            <a:xfrm>
              <a:off x="4572" y="2688"/>
              <a:ext cx="79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60 </a:t>
              </a:r>
              <a:r>
                <a:rPr lang="en-US" altLang="en-US" sz="900" b="1" dirty="0" err="1">
                  <a:solidFill>
                    <a:srgbClr val="000000"/>
                  </a:solidFill>
                  <a:latin typeface="Small Fonts" charset="0"/>
                </a:rPr>
                <a:t>Tarea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 Libre y 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1" name="Rectangle 962"/>
            <p:cNvSpPr>
              <a:spLocks noChangeArrowheads="1"/>
            </p:cNvSpPr>
            <p:nvPr/>
          </p:nvSpPr>
          <p:spPr bwMode="auto">
            <a:xfrm>
              <a:off x="4572" y="2830"/>
              <a:ext cx="4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70 (1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2" name="Rectangle 963"/>
            <p:cNvSpPr>
              <a:spLocks noChangeArrowheads="1"/>
            </p:cNvSpPr>
            <p:nvPr/>
          </p:nvSpPr>
          <p:spPr bwMode="auto">
            <a:xfrm>
              <a:off x="4572" y="2972"/>
              <a:ext cx="89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80 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paleta </a:t>
              </a:r>
              <a:r>
                <a:rPr lang="en-US" altLang="en-US" sz="900" b="1" dirty="0" err="1">
                  <a:solidFill>
                    <a:srgbClr val="000000"/>
                  </a:solidFill>
                  <a:latin typeface="Small Fonts" charset="0"/>
                </a:rPr>
                <a:t>helada</a:t>
              </a:r>
              <a:r>
                <a:rPr lang="en-US" altLang="en-US" sz="900" b="1" dirty="0">
                  <a:solidFill>
                    <a:srgbClr val="000000"/>
                  </a:solidFill>
                  <a:latin typeface="Small Fonts" charset="0"/>
                </a:rPr>
                <a:t> y 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3" name="Rectangle 964"/>
            <p:cNvSpPr>
              <a:spLocks noChangeArrowheads="1"/>
            </p:cNvSpPr>
            <p:nvPr/>
          </p:nvSpPr>
          <p:spPr bwMode="auto">
            <a:xfrm>
              <a:off x="4572" y="3114"/>
              <a:ext cx="45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90 (1 boleto)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4" name="Rectangle 965"/>
            <p:cNvSpPr>
              <a:spLocks noChangeArrowheads="1"/>
            </p:cNvSpPr>
            <p:nvPr/>
          </p:nvSpPr>
          <p:spPr bwMode="auto">
            <a:xfrm>
              <a:off x="4572" y="3256"/>
              <a:ext cx="10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= 100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Camisa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 </a:t>
              </a:r>
              <a:r>
                <a:rPr kumimoji="0" lang="en-US" alt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tie-dye </a:t>
              </a: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y 1 </a:t>
              </a: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boleto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5" name="Rectangle 966"/>
            <p:cNvSpPr>
              <a:spLocks noChangeArrowheads="1"/>
            </p:cNvSpPr>
            <p:nvPr/>
          </p:nvSpPr>
          <p:spPr bwMode="auto">
            <a:xfrm>
              <a:off x="4553" y="1861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" name="Line 967"/>
            <p:cNvSpPr>
              <a:spLocks noChangeShapeType="1"/>
            </p:cNvSpPr>
            <p:nvPr/>
          </p:nvSpPr>
          <p:spPr bwMode="auto">
            <a:xfrm>
              <a:off x="4559" y="1861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7" name="Rectangle 968"/>
            <p:cNvSpPr>
              <a:spLocks noChangeArrowheads="1"/>
            </p:cNvSpPr>
            <p:nvPr/>
          </p:nvSpPr>
          <p:spPr bwMode="auto">
            <a:xfrm>
              <a:off x="4559" y="1861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8" name="Rectangle 969"/>
            <p:cNvSpPr>
              <a:spLocks noChangeArrowheads="1"/>
            </p:cNvSpPr>
            <p:nvPr/>
          </p:nvSpPr>
          <p:spPr bwMode="auto">
            <a:xfrm>
              <a:off x="5688" y="1861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9" name="Line 970"/>
            <p:cNvSpPr>
              <a:spLocks noChangeShapeType="1"/>
            </p:cNvSpPr>
            <p:nvPr/>
          </p:nvSpPr>
          <p:spPr bwMode="auto">
            <a:xfrm>
              <a:off x="4553" y="1953"/>
              <a:ext cx="114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0" name="Rectangle 971"/>
            <p:cNvSpPr>
              <a:spLocks noChangeArrowheads="1"/>
            </p:cNvSpPr>
            <p:nvPr/>
          </p:nvSpPr>
          <p:spPr bwMode="auto">
            <a:xfrm>
              <a:off x="4553" y="1953"/>
              <a:ext cx="114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1" name="Line 972"/>
            <p:cNvSpPr>
              <a:spLocks noChangeShapeType="1"/>
            </p:cNvSpPr>
            <p:nvPr/>
          </p:nvSpPr>
          <p:spPr bwMode="auto">
            <a:xfrm>
              <a:off x="4559" y="2095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2" name="Rectangle 973"/>
            <p:cNvSpPr>
              <a:spLocks noChangeArrowheads="1"/>
            </p:cNvSpPr>
            <p:nvPr/>
          </p:nvSpPr>
          <p:spPr bwMode="auto">
            <a:xfrm>
              <a:off x="4559" y="2095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3" name="Line 974"/>
            <p:cNvSpPr>
              <a:spLocks noChangeShapeType="1"/>
            </p:cNvSpPr>
            <p:nvPr/>
          </p:nvSpPr>
          <p:spPr bwMode="auto">
            <a:xfrm>
              <a:off x="4559" y="2237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4" name="Rectangle 975"/>
            <p:cNvSpPr>
              <a:spLocks noChangeArrowheads="1"/>
            </p:cNvSpPr>
            <p:nvPr/>
          </p:nvSpPr>
          <p:spPr bwMode="auto">
            <a:xfrm>
              <a:off x="4559" y="2237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" name="Line 976"/>
            <p:cNvSpPr>
              <a:spLocks noChangeShapeType="1"/>
            </p:cNvSpPr>
            <p:nvPr/>
          </p:nvSpPr>
          <p:spPr bwMode="auto">
            <a:xfrm>
              <a:off x="4559" y="2379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" name="Rectangle 977"/>
            <p:cNvSpPr>
              <a:spLocks noChangeArrowheads="1"/>
            </p:cNvSpPr>
            <p:nvPr/>
          </p:nvSpPr>
          <p:spPr bwMode="auto">
            <a:xfrm>
              <a:off x="4559" y="2379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" name="Line 978"/>
            <p:cNvSpPr>
              <a:spLocks noChangeShapeType="1"/>
            </p:cNvSpPr>
            <p:nvPr/>
          </p:nvSpPr>
          <p:spPr bwMode="auto">
            <a:xfrm>
              <a:off x="4559" y="2521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" name="Rectangle 979"/>
            <p:cNvSpPr>
              <a:spLocks noChangeArrowheads="1"/>
            </p:cNvSpPr>
            <p:nvPr/>
          </p:nvSpPr>
          <p:spPr bwMode="auto">
            <a:xfrm>
              <a:off x="4559" y="2521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" name="Line 980"/>
            <p:cNvSpPr>
              <a:spLocks noChangeShapeType="1"/>
            </p:cNvSpPr>
            <p:nvPr/>
          </p:nvSpPr>
          <p:spPr bwMode="auto">
            <a:xfrm>
              <a:off x="4559" y="2663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" name="Rectangle 981"/>
            <p:cNvSpPr>
              <a:spLocks noChangeArrowheads="1"/>
            </p:cNvSpPr>
            <p:nvPr/>
          </p:nvSpPr>
          <p:spPr bwMode="auto">
            <a:xfrm>
              <a:off x="4559" y="2663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" name="Line 982"/>
            <p:cNvSpPr>
              <a:spLocks noChangeShapeType="1"/>
            </p:cNvSpPr>
            <p:nvPr/>
          </p:nvSpPr>
          <p:spPr bwMode="auto">
            <a:xfrm>
              <a:off x="4559" y="2805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" name="Rectangle 983"/>
            <p:cNvSpPr>
              <a:spLocks noChangeArrowheads="1"/>
            </p:cNvSpPr>
            <p:nvPr/>
          </p:nvSpPr>
          <p:spPr bwMode="auto">
            <a:xfrm>
              <a:off x="4559" y="2805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" name="Line 984"/>
            <p:cNvSpPr>
              <a:spLocks noChangeShapeType="1"/>
            </p:cNvSpPr>
            <p:nvPr/>
          </p:nvSpPr>
          <p:spPr bwMode="auto">
            <a:xfrm>
              <a:off x="4559" y="2947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" name="Rectangle 985"/>
            <p:cNvSpPr>
              <a:spLocks noChangeArrowheads="1"/>
            </p:cNvSpPr>
            <p:nvPr/>
          </p:nvSpPr>
          <p:spPr bwMode="auto">
            <a:xfrm>
              <a:off x="4559" y="2947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" name="Line 986"/>
            <p:cNvSpPr>
              <a:spLocks noChangeShapeType="1"/>
            </p:cNvSpPr>
            <p:nvPr/>
          </p:nvSpPr>
          <p:spPr bwMode="auto">
            <a:xfrm>
              <a:off x="4559" y="3089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" name="Rectangle 987"/>
            <p:cNvSpPr>
              <a:spLocks noChangeArrowheads="1"/>
            </p:cNvSpPr>
            <p:nvPr/>
          </p:nvSpPr>
          <p:spPr bwMode="auto">
            <a:xfrm>
              <a:off x="4559" y="3089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" name="Line 988"/>
            <p:cNvSpPr>
              <a:spLocks noChangeShapeType="1"/>
            </p:cNvSpPr>
            <p:nvPr/>
          </p:nvSpPr>
          <p:spPr bwMode="auto">
            <a:xfrm>
              <a:off x="4559" y="3231"/>
              <a:ext cx="1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" name="Rectangle 989"/>
            <p:cNvSpPr>
              <a:spLocks noChangeArrowheads="1"/>
            </p:cNvSpPr>
            <p:nvPr/>
          </p:nvSpPr>
          <p:spPr bwMode="auto">
            <a:xfrm>
              <a:off x="4559" y="3231"/>
              <a:ext cx="113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" name="Line 990"/>
            <p:cNvSpPr>
              <a:spLocks noChangeShapeType="1"/>
            </p:cNvSpPr>
            <p:nvPr/>
          </p:nvSpPr>
          <p:spPr bwMode="auto">
            <a:xfrm>
              <a:off x="4553" y="1861"/>
              <a:ext cx="0" cy="15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0" name="Rectangle 991"/>
            <p:cNvSpPr>
              <a:spLocks noChangeArrowheads="1"/>
            </p:cNvSpPr>
            <p:nvPr/>
          </p:nvSpPr>
          <p:spPr bwMode="auto">
            <a:xfrm>
              <a:off x="4553" y="1861"/>
              <a:ext cx="6" cy="15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1" name="Line 992"/>
            <p:cNvSpPr>
              <a:spLocks noChangeShapeType="1"/>
            </p:cNvSpPr>
            <p:nvPr/>
          </p:nvSpPr>
          <p:spPr bwMode="auto">
            <a:xfrm>
              <a:off x="4553" y="3373"/>
              <a:ext cx="114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2" name="Rectangle 993"/>
            <p:cNvSpPr>
              <a:spLocks noChangeArrowheads="1"/>
            </p:cNvSpPr>
            <p:nvPr/>
          </p:nvSpPr>
          <p:spPr bwMode="auto">
            <a:xfrm>
              <a:off x="4553" y="3373"/>
              <a:ext cx="114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3" name="Line 994"/>
            <p:cNvSpPr>
              <a:spLocks noChangeShapeType="1"/>
            </p:cNvSpPr>
            <p:nvPr/>
          </p:nvSpPr>
          <p:spPr bwMode="auto">
            <a:xfrm>
              <a:off x="5688" y="1869"/>
              <a:ext cx="0" cy="1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" name="Rectangle 995"/>
            <p:cNvSpPr>
              <a:spLocks noChangeArrowheads="1"/>
            </p:cNvSpPr>
            <p:nvPr/>
          </p:nvSpPr>
          <p:spPr bwMode="auto">
            <a:xfrm>
              <a:off x="5688" y="1869"/>
              <a:ext cx="6" cy="1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" name="Line 996"/>
            <p:cNvSpPr>
              <a:spLocks noChangeShapeType="1"/>
            </p:cNvSpPr>
            <p:nvPr/>
          </p:nvSpPr>
          <p:spPr bwMode="auto">
            <a:xfrm>
              <a:off x="4553" y="338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" name="Rectangle 997"/>
            <p:cNvSpPr>
              <a:spLocks noChangeArrowheads="1"/>
            </p:cNvSpPr>
            <p:nvPr/>
          </p:nvSpPr>
          <p:spPr bwMode="auto">
            <a:xfrm>
              <a:off x="4553" y="3381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" name="Line 998"/>
            <p:cNvSpPr>
              <a:spLocks noChangeShapeType="1"/>
            </p:cNvSpPr>
            <p:nvPr/>
          </p:nvSpPr>
          <p:spPr bwMode="auto">
            <a:xfrm>
              <a:off x="5688" y="338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8" name="Rectangle 999"/>
            <p:cNvSpPr>
              <a:spLocks noChangeArrowheads="1"/>
            </p:cNvSpPr>
            <p:nvPr/>
          </p:nvSpPr>
          <p:spPr bwMode="auto">
            <a:xfrm>
              <a:off x="5688" y="3381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9" name="Line 1000"/>
            <p:cNvSpPr>
              <a:spLocks noChangeShapeType="1"/>
            </p:cNvSpPr>
            <p:nvPr/>
          </p:nvSpPr>
          <p:spPr bwMode="auto">
            <a:xfrm>
              <a:off x="5694" y="18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0" name="Rectangle 1001"/>
            <p:cNvSpPr>
              <a:spLocks noChangeArrowheads="1"/>
            </p:cNvSpPr>
            <p:nvPr/>
          </p:nvSpPr>
          <p:spPr bwMode="auto">
            <a:xfrm>
              <a:off x="5694" y="1861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1" name="Line 1002"/>
            <p:cNvSpPr>
              <a:spLocks noChangeShapeType="1"/>
            </p:cNvSpPr>
            <p:nvPr/>
          </p:nvSpPr>
          <p:spPr bwMode="auto">
            <a:xfrm>
              <a:off x="5694" y="19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2" name="Rectangle 1003"/>
            <p:cNvSpPr>
              <a:spLocks noChangeArrowheads="1"/>
            </p:cNvSpPr>
            <p:nvPr/>
          </p:nvSpPr>
          <p:spPr bwMode="auto">
            <a:xfrm>
              <a:off x="5694" y="1953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" name="Line 1004"/>
            <p:cNvSpPr>
              <a:spLocks noChangeShapeType="1"/>
            </p:cNvSpPr>
            <p:nvPr/>
          </p:nvSpPr>
          <p:spPr bwMode="auto">
            <a:xfrm>
              <a:off x="5694" y="209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4" name="Rectangle 1005"/>
            <p:cNvSpPr>
              <a:spLocks noChangeArrowheads="1"/>
            </p:cNvSpPr>
            <p:nvPr/>
          </p:nvSpPr>
          <p:spPr bwMode="auto">
            <a:xfrm>
              <a:off x="5694" y="2095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5" name="Line 1006"/>
            <p:cNvSpPr>
              <a:spLocks noChangeShapeType="1"/>
            </p:cNvSpPr>
            <p:nvPr/>
          </p:nvSpPr>
          <p:spPr bwMode="auto">
            <a:xfrm>
              <a:off x="5694" y="22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6" name="Rectangle 1007"/>
            <p:cNvSpPr>
              <a:spLocks noChangeArrowheads="1"/>
            </p:cNvSpPr>
            <p:nvPr/>
          </p:nvSpPr>
          <p:spPr bwMode="auto">
            <a:xfrm>
              <a:off x="5694" y="2237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7" name="Line 1008"/>
            <p:cNvSpPr>
              <a:spLocks noChangeShapeType="1"/>
            </p:cNvSpPr>
            <p:nvPr/>
          </p:nvSpPr>
          <p:spPr bwMode="auto">
            <a:xfrm>
              <a:off x="5694" y="237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8" name="Rectangle 1009"/>
            <p:cNvSpPr>
              <a:spLocks noChangeArrowheads="1"/>
            </p:cNvSpPr>
            <p:nvPr/>
          </p:nvSpPr>
          <p:spPr bwMode="auto">
            <a:xfrm>
              <a:off x="5694" y="2379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9" name="Line 1010"/>
            <p:cNvSpPr>
              <a:spLocks noChangeShapeType="1"/>
            </p:cNvSpPr>
            <p:nvPr/>
          </p:nvSpPr>
          <p:spPr bwMode="auto">
            <a:xfrm>
              <a:off x="5694" y="252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0" name="Rectangle 1011"/>
            <p:cNvSpPr>
              <a:spLocks noChangeArrowheads="1"/>
            </p:cNvSpPr>
            <p:nvPr/>
          </p:nvSpPr>
          <p:spPr bwMode="auto">
            <a:xfrm>
              <a:off x="5694" y="2521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1" name="Line 1012"/>
            <p:cNvSpPr>
              <a:spLocks noChangeShapeType="1"/>
            </p:cNvSpPr>
            <p:nvPr/>
          </p:nvSpPr>
          <p:spPr bwMode="auto">
            <a:xfrm>
              <a:off x="5694" y="266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2" name="Rectangle 1013"/>
            <p:cNvSpPr>
              <a:spLocks noChangeArrowheads="1"/>
            </p:cNvSpPr>
            <p:nvPr/>
          </p:nvSpPr>
          <p:spPr bwMode="auto">
            <a:xfrm>
              <a:off x="5694" y="2663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3" name="Line 1014"/>
            <p:cNvSpPr>
              <a:spLocks noChangeShapeType="1"/>
            </p:cNvSpPr>
            <p:nvPr/>
          </p:nvSpPr>
          <p:spPr bwMode="auto">
            <a:xfrm>
              <a:off x="5694" y="280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4" name="Rectangle 1015"/>
            <p:cNvSpPr>
              <a:spLocks noChangeArrowheads="1"/>
            </p:cNvSpPr>
            <p:nvPr/>
          </p:nvSpPr>
          <p:spPr bwMode="auto">
            <a:xfrm>
              <a:off x="5694" y="2805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5" name="Line 1016"/>
            <p:cNvSpPr>
              <a:spLocks noChangeShapeType="1"/>
            </p:cNvSpPr>
            <p:nvPr/>
          </p:nvSpPr>
          <p:spPr bwMode="auto">
            <a:xfrm>
              <a:off x="5694" y="29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" name="Rectangle 1017"/>
            <p:cNvSpPr>
              <a:spLocks noChangeArrowheads="1"/>
            </p:cNvSpPr>
            <p:nvPr/>
          </p:nvSpPr>
          <p:spPr bwMode="auto">
            <a:xfrm>
              <a:off x="5694" y="2947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7" name="Line 1018"/>
            <p:cNvSpPr>
              <a:spLocks noChangeShapeType="1"/>
            </p:cNvSpPr>
            <p:nvPr/>
          </p:nvSpPr>
          <p:spPr bwMode="auto">
            <a:xfrm>
              <a:off x="5694" y="308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8" name="Rectangle 1019"/>
            <p:cNvSpPr>
              <a:spLocks noChangeArrowheads="1"/>
            </p:cNvSpPr>
            <p:nvPr/>
          </p:nvSpPr>
          <p:spPr bwMode="auto">
            <a:xfrm>
              <a:off x="5694" y="3089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" name="Line 1020"/>
            <p:cNvSpPr>
              <a:spLocks noChangeShapeType="1"/>
            </p:cNvSpPr>
            <p:nvPr/>
          </p:nvSpPr>
          <p:spPr bwMode="auto">
            <a:xfrm>
              <a:off x="5694" y="32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0" name="Rectangle 1021"/>
            <p:cNvSpPr>
              <a:spLocks noChangeArrowheads="1"/>
            </p:cNvSpPr>
            <p:nvPr/>
          </p:nvSpPr>
          <p:spPr bwMode="auto">
            <a:xfrm>
              <a:off x="5694" y="3231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1" name="Line 1022"/>
            <p:cNvSpPr>
              <a:spLocks noChangeShapeType="1"/>
            </p:cNvSpPr>
            <p:nvPr/>
          </p:nvSpPr>
          <p:spPr bwMode="auto">
            <a:xfrm>
              <a:off x="5694" y="337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2" name="Rectangle 1023"/>
            <p:cNvSpPr>
              <a:spLocks noChangeArrowheads="1"/>
            </p:cNvSpPr>
            <p:nvPr/>
          </p:nvSpPr>
          <p:spPr bwMode="auto">
            <a:xfrm>
              <a:off x="5694" y="3373"/>
              <a:ext cx="6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Rectangle 929">
            <a:extLst>
              <a:ext uri="{FF2B5EF4-FFF2-40B4-BE49-F238E27FC236}">
                <a16:creationId xmlns:a16="http://schemas.microsoft.com/office/drawing/2014/main" xmlns="" id="{37C14240-4DA5-4D3A-999A-64BE3F3C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954">
            <a:extLst>
              <a:ext uri="{FF2B5EF4-FFF2-40B4-BE49-F238E27FC236}">
                <a16:creationId xmlns:a16="http://schemas.microsoft.com/office/drawing/2014/main" xmlns="" id="{CD40D841-24C0-4F5F-864F-6BB607869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A4D039CE-3F5D-49B8-8B6C-64D2D880697E}"/>
              </a:ext>
            </a:extLst>
          </p:cNvPr>
          <p:cNvSpPr txBox="1"/>
          <p:nvPr/>
        </p:nvSpPr>
        <p:spPr>
          <a:xfrm>
            <a:off x="4701309" y="5748240"/>
            <a:ext cx="11334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Consulte la nota sobre los tamaños predeterminados si no selecciona un tamaño</a:t>
            </a:r>
            <a:r>
              <a:rPr lang="es-ES" sz="1000" dirty="0">
                <a:sym typeface="Wingdings" panose="05000000000000000000" pitchFamily="2" charset="2"/>
              </a:rPr>
              <a:t></a:t>
            </a:r>
            <a:endParaRPr lang="en-US" sz="1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7540B3-B272-4F8B-9167-F6F5A90D33E9}"/>
              </a:ext>
            </a:extLst>
          </p:cNvPr>
          <p:cNvSpPr txBox="1"/>
          <p:nvPr/>
        </p:nvSpPr>
        <p:spPr>
          <a:xfrm>
            <a:off x="82207" y="2165051"/>
            <a:ext cx="4952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Futura Condensed"/>
                <a:cs typeface="Futura Condensed"/>
              </a:rPr>
              <a:t>Para sugerencias y copias adicionales: </a:t>
            </a:r>
          </a:p>
          <a:p>
            <a:r>
              <a:rPr lang="es-ES" sz="1000" dirty="0">
                <a:latin typeface="Futura Condensed"/>
                <a:cs typeface="Futura Condensed"/>
              </a:rPr>
              <a:t>Visita el sitio web </a:t>
            </a:r>
            <a:r>
              <a:rPr lang="en-US" sz="1000" dirty="0">
                <a:latin typeface="Futura Condensed"/>
                <a:cs typeface="Futura Condensed"/>
              </a:rPr>
              <a:t>CollinswoodPTA.com/content/SOL-reading-program</a:t>
            </a:r>
            <a:endParaRPr lang="es-US" dirty="0">
              <a:latin typeface="Futura Condensed"/>
              <a:cs typeface="Futura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5001</TotalTime>
  <Words>233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Futura Condensed</vt:lpstr>
      <vt:lpstr>Small Fonts</vt:lpstr>
      <vt:lpstr>Wingdings</vt:lpstr>
      <vt:lpstr>Office Theme</vt:lpstr>
      <vt:lpstr>PowerPoint Presentation</vt:lpstr>
    </vt:vector>
  </TitlesOfParts>
  <Company>Accenture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Grayson Blair</dc:creator>
  <cp:lastModifiedBy>Cesar Fernandez</cp:lastModifiedBy>
  <cp:revision>256</cp:revision>
  <cp:lastPrinted>2017-04-27T17:32:22Z</cp:lastPrinted>
  <dcterms:created xsi:type="dcterms:W3CDTF">2016-05-03T09:44:21Z</dcterms:created>
  <dcterms:modified xsi:type="dcterms:W3CDTF">2018-05-18T14:39:23Z</dcterms:modified>
</cp:coreProperties>
</file>